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handoutMasterIdLst>
    <p:handoutMasterId r:id="rId48"/>
  </p:handoutMasterIdLst>
  <p:sldIdLst>
    <p:sldId id="438" r:id="rId2"/>
    <p:sldId id="395" r:id="rId3"/>
    <p:sldId id="396" r:id="rId4"/>
    <p:sldId id="382" r:id="rId5"/>
    <p:sldId id="383" r:id="rId6"/>
    <p:sldId id="384" r:id="rId7"/>
    <p:sldId id="261" r:id="rId8"/>
    <p:sldId id="385" r:id="rId9"/>
    <p:sldId id="386" r:id="rId10"/>
    <p:sldId id="387" r:id="rId11"/>
    <p:sldId id="345" r:id="rId12"/>
    <p:sldId id="347" r:id="rId13"/>
    <p:sldId id="44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5" r:id="rId29"/>
    <p:sldId id="411" r:id="rId30"/>
    <p:sldId id="428" r:id="rId31"/>
    <p:sldId id="412" r:id="rId32"/>
    <p:sldId id="436" r:id="rId33"/>
    <p:sldId id="440" r:id="rId34"/>
    <p:sldId id="441" r:id="rId35"/>
    <p:sldId id="442" r:id="rId36"/>
    <p:sldId id="443" r:id="rId37"/>
    <p:sldId id="444" r:id="rId38"/>
    <p:sldId id="445" r:id="rId39"/>
    <p:sldId id="362" r:id="rId40"/>
    <p:sldId id="364" r:id="rId41"/>
    <p:sldId id="367" r:id="rId42"/>
    <p:sldId id="434" r:id="rId43"/>
    <p:sldId id="357" r:id="rId44"/>
    <p:sldId id="358" r:id="rId45"/>
    <p:sldId id="439" r:id="rId46"/>
  </p:sldIdLst>
  <p:sldSz cx="9144000" cy="6858000" type="screen4x3"/>
  <p:notesSz cx="6888163"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73" d="100"/>
          <a:sy n="73" d="100"/>
        </p:scale>
        <p:origin x="1080" y="48"/>
      </p:cViewPr>
      <p:guideLst>
        <p:guide orient="horz" pos="2160"/>
        <p:guide pos="2880"/>
      </p:guideLst>
    </p:cSldViewPr>
  </p:slideViewPr>
  <p:outlineViewPr>
    <p:cViewPr>
      <p:scale>
        <a:sx n="33" d="100"/>
        <a:sy n="33" d="100"/>
      </p:scale>
      <p:origin x="0" y="66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0936"/>
          </a:xfrm>
          <a:prstGeom prst="rect">
            <a:avLst/>
          </a:prstGeom>
        </p:spPr>
        <p:txBody>
          <a:bodyPr vert="horz" lIns="92281" tIns="46141" rIns="92281" bIns="46141" rtlCol="0"/>
          <a:lstStyle>
            <a:lvl1pPr algn="l">
              <a:defRPr sz="1200"/>
            </a:lvl1pPr>
          </a:lstStyle>
          <a:p>
            <a:endParaRPr lang="el-GR"/>
          </a:p>
        </p:txBody>
      </p:sp>
      <p:sp>
        <p:nvSpPr>
          <p:cNvPr id="3" name="Θέση ημερομηνίας 2"/>
          <p:cNvSpPr>
            <a:spLocks noGrp="1"/>
          </p:cNvSpPr>
          <p:nvPr>
            <p:ph type="dt" sz="quarter" idx="1"/>
          </p:nvPr>
        </p:nvSpPr>
        <p:spPr>
          <a:xfrm>
            <a:off x="3901698" y="0"/>
            <a:ext cx="2984871" cy="500936"/>
          </a:xfrm>
          <a:prstGeom prst="rect">
            <a:avLst/>
          </a:prstGeom>
        </p:spPr>
        <p:txBody>
          <a:bodyPr vert="horz" lIns="92281" tIns="46141" rIns="92281" bIns="46141" rtlCol="0"/>
          <a:lstStyle>
            <a:lvl1pPr algn="r">
              <a:defRPr sz="1200"/>
            </a:lvl1pPr>
          </a:lstStyle>
          <a:p>
            <a:fld id="{96ACCC4C-509E-4685-A89C-70C9F407BAEB}" type="datetimeFigureOut">
              <a:rPr lang="el-GR" smtClean="0"/>
              <a:t>4/12/2025</a:t>
            </a:fld>
            <a:endParaRPr lang="el-GR"/>
          </a:p>
        </p:txBody>
      </p:sp>
      <p:sp>
        <p:nvSpPr>
          <p:cNvPr id="4" name="Θέση υποσέλιδου 3"/>
          <p:cNvSpPr>
            <a:spLocks noGrp="1"/>
          </p:cNvSpPr>
          <p:nvPr>
            <p:ph type="ftr" sz="quarter" idx="2"/>
          </p:nvPr>
        </p:nvSpPr>
        <p:spPr>
          <a:xfrm>
            <a:off x="0" y="9516038"/>
            <a:ext cx="2984871" cy="500936"/>
          </a:xfrm>
          <a:prstGeom prst="rect">
            <a:avLst/>
          </a:prstGeom>
        </p:spPr>
        <p:txBody>
          <a:bodyPr vert="horz" lIns="92281" tIns="46141" rIns="92281" bIns="46141"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901698" y="9516038"/>
            <a:ext cx="2984871" cy="500936"/>
          </a:xfrm>
          <a:prstGeom prst="rect">
            <a:avLst/>
          </a:prstGeom>
        </p:spPr>
        <p:txBody>
          <a:bodyPr vert="horz" lIns="92281" tIns="46141" rIns="92281" bIns="46141" rtlCol="0" anchor="b"/>
          <a:lstStyle>
            <a:lvl1pPr algn="r">
              <a:defRPr sz="1200"/>
            </a:lvl1pPr>
          </a:lstStyle>
          <a:p>
            <a:fld id="{659DA433-2734-4E61-996D-70E96292EEEC}" type="slidenum">
              <a:rPr lang="el-GR" smtClean="0"/>
              <a:t>‹#›</a:t>
            </a:fld>
            <a:endParaRPr lang="el-GR"/>
          </a:p>
        </p:txBody>
      </p:sp>
    </p:spTree>
    <p:extLst>
      <p:ext uri="{BB962C8B-B14F-4D97-AF65-F5344CB8AC3E}">
        <p14:creationId xmlns:p14="http://schemas.microsoft.com/office/powerpoint/2010/main" val="274806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0936"/>
          </a:xfrm>
          <a:prstGeom prst="rect">
            <a:avLst/>
          </a:prstGeom>
        </p:spPr>
        <p:txBody>
          <a:bodyPr vert="horz" lIns="92281" tIns="46141" rIns="92281" bIns="46141" rtlCol="0"/>
          <a:lstStyle>
            <a:lvl1pPr algn="l">
              <a:defRPr sz="1200"/>
            </a:lvl1pPr>
          </a:lstStyle>
          <a:p>
            <a:endParaRPr lang="el-GR"/>
          </a:p>
        </p:txBody>
      </p:sp>
      <p:sp>
        <p:nvSpPr>
          <p:cNvPr id="3" name="Θέση ημερομηνίας 2"/>
          <p:cNvSpPr>
            <a:spLocks noGrp="1"/>
          </p:cNvSpPr>
          <p:nvPr>
            <p:ph type="dt" idx="1"/>
          </p:nvPr>
        </p:nvSpPr>
        <p:spPr>
          <a:xfrm>
            <a:off x="3901698" y="0"/>
            <a:ext cx="2984871" cy="500936"/>
          </a:xfrm>
          <a:prstGeom prst="rect">
            <a:avLst/>
          </a:prstGeom>
        </p:spPr>
        <p:txBody>
          <a:bodyPr vert="horz" lIns="92281" tIns="46141" rIns="92281" bIns="46141" rtlCol="0"/>
          <a:lstStyle>
            <a:lvl1pPr algn="r">
              <a:defRPr sz="1200"/>
            </a:lvl1pPr>
          </a:lstStyle>
          <a:p>
            <a:fld id="{5C61C586-9128-4C36-BB44-43AEC6D8D582}" type="datetimeFigureOut">
              <a:rPr lang="el-GR" smtClean="0"/>
              <a:t>4/12/2025</a:t>
            </a:fld>
            <a:endParaRPr lang="el-GR"/>
          </a:p>
        </p:txBody>
      </p:sp>
      <p:sp>
        <p:nvSpPr>
          <p:cNvPr id="4" name="Θέση εικόνας διαφάνειας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281" tIns="46141" rIns="92281" bIns="46141" rtlCol="0" anchor="ctr"/>
          <a:lstStyle/>
          <a:p>
            <a:endParaRPr lang="el-GR"/>
          </a:p>
        </p:txBody>
      </p:sp>
      <p:sp>
        <p:nvSpPr>
          <p:cNvPr id="5" name="Θέση σημειώσεων 4"/>
          <p:cNvSpPr>
            <a:spLocks noGrp="1"/>
          </p:cNvSpPr>
          <p:nvPr>
            <p:ph type="body" sz="quarter" idx="3"/>
          </p:nvPr>
        </p:nvSpPr>
        <p:spPr>
          <a:xfrm>
            <a:off x="688817" y="4758889"/>
            <a:ext cx="5510530" cy="4508421"/>
          </a:xfrm>
          <a:prstGeom prst="rect">
            <a:avLst/>
          </a:prstGeom>
        </p:spPr>
        <p:txBody>
          <a:bodyPr vert="horz" lIns="92281" tIns="46141" rIns="92281" bIns="46141"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516038"/>
            <a:ext cx="2984871" cy="500936"/>
          </a:xfrm>
          <a:prstGeom prst="rect">
            <a:avLst/>
          </a:prstGeom>
        </p:spPr>
        <p:txBody>
          <a:bodyPr vert="horz" lIns="92281" tIns="46141" rIns="92281" bIns="46141"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901698" y="9516038"/>
            <a:ext cx="2984871" cy="500936"/>
          </a:xfrm>
          <a:prstGeom prst="rect">
            <a:avLst/>
          </a:prstGeom>
        </p:spPr>
        <p:txBody>
          <a:bodyPr vert="horz" lIns="92281" tIns="46141" rIns="92281" bIns="46141" rtlCol="0" anchor="b"/>
          <a:lstStyle>
            <a:lvl1pPr algn="r">
              <a:defRPr sz="1200"/>
            </a:lvl1pPr>
          </a:lstStyle>
          <a:p>
            <a:fld id="{C9FC9956-1140-4CCA-B473-13F2F1132EF2}" type="slidenum">
              <a:rPr lang="el-GR" smtClean="0"/>
              <a:t>‹#›</a:t>
            </a:fld>
            <a:endParaRPr lang="el-GR"/>
          </a:p>
        </p:txBody>
      </p:sp>
    </p:spTree>
    <p:extLst>
      <p:ext uri="{BB962C8B-B14F-4D97-AF65-F5344CB8AC3E}">
        <p14:creationId xmlns:p14="http://schemas.microsoft.com/office/powerpoint/2010/main" val="204513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n.org/Docs/journal/asp/ws.asp?m=A/RES/S-30/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t>Following a previous special meeting in 1998, a UN General Assembly Special Session (UNGASS) took place in April 2016, which adopted a consensus resolution entitled:</a:t>
            </a:r>
          </a:p>
          <a:p>
            <a:r>
              <a:rPr lang="en-US" dirty="0"/>
              <a:t> “</a:t>
            </a:r>
            <a:r>
              <a:rPr lang="en-US" sz="1100" dirty="0"/>
              <a:t>Our joint commitment to effectively addressing and countering the world drug problem” </a:t>
            </a:r>
            <a:endParaRPr lang="en-GB" altLang="en-US" sz="1100" dirty="0"/>
          </a:p>
          <a:p>
            <a:r>
              <a:rPr lang="en-US" u="sng" dirty="0">
                <a:hlinkClick r:id="rId3"/>
              </a:rPr>
              <a:t>http://www.un.org/Docs/journal/asp/ws.asp?m=A/RES/S-30/1</a:t>
            </a:r>
            <a:endParaRPr lang="en-GB" altLang="en-US" baseline="0" dirty="0"/>
          </a:p>
          <a:p>
            <a:endParaRPr lang="en-GB" dirty="0"/>
          </a:p>
        </p:txBody>
      </p:sp>
      <p:sp>
        <p:nvSpPr>
          <p:cNvPr id="4" name="Slide Number Placeholder 3"/>
          <p:cNvSpPr>
            <a:spLocks noGrp="1"/>
          </p:cNvSpPr>
          <p:nvPr>
            <p:ph type="sldNum" sz="quarter" idx="10"/>
          </p:nvPr>
        </p:nvSpPr>
        <p:spPr/>
        <p:txBody>
          <a:bodyPr/>
          <a:lstStyle/>
          <a:p>
            <a:fld id="{18BC6AC7-A79B-42B0-8790-B3A53F6A09A7}" type="slidenum">
              <a:rPr lang="en-GB" smtClean="0"/>
              <a:pPr/>
              <a:t>7</a:t>
            </a:fld>
            <a:endParaRPr lang="en-GB"/>
          </a:p>
        </p:txBody>
      </p:sp>
    </p:spTree>
    <p:extLst>
      <p:ext uri="{BB962C8B-B14F-4D97-AF65-F5344CB8AC3E}">
        <p14:creationId xmlns:p14="http://schemas.microsoft.com/office/powerpoint/2010/main" val="98020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may ask one of the participants to read out the definitions. S/he then explains that policy</a:t>
            </a:r>
            <a:r>
              <a:rPr lang="en-US" baseline="0" dirty="0"/>
              <a:t> and strategy could be confused with each other and then goes to the next slide that explains better the</a:t>
            </a:r>
            <a:r>
              <a:rPr lang="en-US" dirty="0"/>
              <a:t> difference of the two.</a:t>
            </a:r>
            <a:r>
              <a:rPr lang="en-US" dirty="0">
                <a:solidFill>
                  <a:schemeClr val="bg1"/>
                </a:solidFill>
              </a:rPr>
              <a:t> </a:t>
            </a:r>
          </a:p>
          <a:p>
            <a:endParaRPr lang="en-US" dirty="0">
              <a:solidFill>
                <a:schemeClr val="bg1"/>
              </a:solidFill>
            </a:endParaRPr>
          </a:p>
          <a:p>
            <a:r>
              <a:rPr lang="en-US" dirty="0">
                <a:solidFill>
                  <a:schemeClr val="bg1"/>
                </a:solidFill>
              </a:rPr>
              <a:t>The term of strategy is derived from the Greek word for generalship or leading an army. </a:t>
            </a:r>
            <a:br>
              <a:rPr lang="en-US" dirty="0"/>
            </a:br>
            <a:endParaRPr lang="en-US" dirty="0"/>
          </a:p>
        </p:txBody>
      </p:sp>
      <p:sp>
        <p:nvSpPr>
          <p:cNvPr id="4" name="Slide Number Placeholder 3"/>
          <p:cNvSpPr>
            <a:spLocks noGrp="1"/>
          </p:cNvSpPr>
          <p:nvPr>
            <p:ph type="sldNum" sz="quarter" idx="10"/>
          </p:nvPr>
        </p:nvSpPr>
        <p:spPr/>
        <p:txBody>
          <a:bodyPr/>
          <a:lstStyle/>
          <a:p>
            <a:fld id="{18BC6AC7-A79B-42B0-8790-B3A53F6A09A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75097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903292" y="9517777"/>
            <a:ext cx="2984871" cy="5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1" rIns="92281" bIns="46141" anchor="b"/>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fld id="{765429AC-A7D0-487B-AF8F-50054DBA03B0}" type="slidenum">
              <a:rPr lang="en-GB" altLang="el-GR">
                <a:solidFill>
                  <a:prstClr val="black"/>
                </a:solidFill>
              </a:rPr>
              <a:pPr algn="r"/>
              <a:t>16</a:t>
            </a:fld>
            <a:endParaRPr lang="en-GB" altLang="el-GR">
              <a:solidFill>
                <a:prstClr val="black"/>
              </a:solidFill>
            </a:endParaRPr>
          </a:p>
        </p:txBody>
      </p:sp>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GB" altLang="el-GR" sz="2400"/>
          </a:p>
        </p:txBody>
      </p:sp>
    </p:spTree>
    <p:extLst>
      <p:ext uri="{BB962C8B-B14F-4D97-AF65-F5344CB8AC3E}">
        <p14:creationId xmlns:p14="http://schemas.microsoft.com/office/powerpoint/2010/main" val="377701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1FB85DA-E9DD-4591-A78C-F32813826D48}" type="datetimeFigureOut">
              <a:rPr lang="el-GR" smtClean="0"/>
              <a:t>4/12/2025</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A9F855-A21C-4F71-86EF-10EB04585143}"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81FB85DA-E9DD-4591-A78C-F32813826D48}" type="datetimeFigureOut">
              <a:rPr lang="el-GR" smtClean="0"/>
              <a:t>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81FB85DA-E9DD-4591-A78C-F32813826D48}" type="datetimeFigureOut">
              <a:rPr lang="el-GR" smtClean="0"/>
              <a:t>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list">
    <p:spTree>
      <p:nvGrpSpPr>
        <p:cNvPr id="1" name=""/>
        <p:cNvGrpSpPr/>
        <p:nvPr/>
      </p:nvGrpSpPr>
      <p:grpSpPr>
        <a:xfrm>
          <a:off x="0" y="0"/>
          <a:ext cx="0" cy="0"/>
          <a:chOff x="0" y="0"/>
          <a:chExt cx="0" cy="0"/>
        </a:xfrm>
      </p:grpSpPr>
      <p:sp>
        <p:nvSpPr>
          <p:cNvPr id="6" name="object 2"/>
          <p:cNvSpPr/>
          <p:nvPr userDrawn="1"/>
        </p:nvSpPr>
        <p:spPr>
          <a:xfrm>
            <a:off x="0" y="408072"/>
            <a:ext cx="9144304" cy="709185"/>
          </a:xfrm>
          <a:prstGeom prst="rect">
            <a:avLst/>
          </a:prstGeom>
          <a:gradFill>
            <a:gsLst>
              <a:gs pos="25000">
                <a:schemeClr val="accent5"/>
              </a:gs>
              <a:gs pos="0">
                <a:schemeClr val="bg1"/>
              </a:gs>
              <a:gs pos="100000">
                <a:schemeClr val="accent5"/>
              </a:gs>
            </a:gsLst>
            <a:lin ang="10800000" scaled="1"/>
          </a:gradFill>
        </p:spPr>
        <p:txBody>
          <a:bodyPr wrap="square" lIns="0" tIns="0" rIns="0" bIns="0" rtlCol="0"/>
          <a:lstStyle/>
          <a:p>
            <a:endParaRPr dirty="0">
              <a:solidFill>
                <a:srgbClr val="193F78"/>
              </a:solidFill>
              <a:ea typeface="MS PGothic" pitchFamily="34" charset="-128"/>
            </a:endParaRPr>
          </a:p>
        </p:txBody>
      </p:sp>
      <p:sp>
        <p:nvSpPr>
          <p:cNvPr id="12" name="Text Placeholder 9"/>
          <p:cNvSpPr>
            <a:spLocks noGrp="1"/>
          </p:cNvSpPr>
          <p:nvPr>
            <p:ph type="body" sz="quarter" idx="14"/>
          </p:nvPr>
        </p:nvSpPr>
        <p:spPr>
          <a:xfrm>
            <a:off x="617054" y="480214"/>
            <a:ext cx="7110063" cy="568115"/>
          </a:xfrm>
          <a:prstGeom prst="rect">
            <a:avLst/>
          </a:prstGeom>
        </p:spPr>
        <p:txBody>
          <a:bodyPr/>
          <a:lstStyle>
            <a:lvl1pPr marL="0" indent="0">
              <a:buFontTx/>
              <a:buNone/>
              <a:defRPr lang="en-US" sz="2600" b="1" kern="1200" dirty="0" smtClean="0">
                <a:solidFill>
                  <a:schemeClr val="bg1"/>
                </a:solidFill>
                <a:latin typeface="+mj-lt"/>
                <a:ea typeface="+mj-ea"/>
                <a:cs typeface="+mj-cs"/>
              </a:defRPr>
            </a:lvl1pPr>
            <a:lvl2pPr>
              <a:defRPr lang="en-US" sz="2600" b="1" kern="1200" dirty="0" smtClean="0">
                <a:solidFill>
                  <a:schemeClr val="bg1"/>
                </a:solidFill>
                <a:latin typeface="+mj-lt"/>
                <a:ea typeface="+mj-ea"/>
                <a:cs typeface="+mj-cs"/>
              </a:defRPr>
            </a:lvl2pPr>
            <a:lvl3pPr>
              <a:defRPr lang="en-US" sz="2600" b="1" kern="1200" dirty="0" smtClean="0">
                <a:solidFill>
                  <a:schemeClr val="bg1"/>
                </a:solidFill>
                <a:latin typeface="+mj-lt"/>
                <a:ea typeface="+mj-ea"/>
                <a:cs typeface="+mj-cs"/>
              </a:defRPr>
            </a:lvl3pPr>
            <a:lvl4pPr>
              <a:defRPr lang="en-US" sz="2600" b="1" kern="1200" dirty="0" smtClean="0">
                <a:solidFill>
                  <a:schemeClr val="bg1"/>
                </a:solidFill>
                <a:latin typeface="+mj-lt"/>
                <a:ea typeface="+mj-ea"/>
                <a:cs typeface="+mj-cs"/>
              </a:defRPr>
            </a:lvl4pPr>
            <a:lvl5pPr>
              <a:defRPr lang="en-GB" sz="2600" b="1" kern="1200" dirty="0">
                <a:solidFill>
                  <a:schemeClr val="bg1"/>
                </a:solidFill>
                <a:latin typeface="+mj-lt"/>
                <a:ea typeface="+mj-ea"/>
                <a:cs typeface="+mj-cs"/>
              </a:defRPr>
            </a:lvl5pPr>
          </a:lstStyle>
          <a:p>
            <a:pPr lvl="0"/>
            <a:r>
              <a:rPr lang="en-US"/>
              <a:t>Click to edit Master text styles</a:t>
            </a:r>
          </a:p>
        </p:txBody>
      </p:sp>
      <p:sp>
        <p:nvSpPr>
          <p:cNvPr id="14" name="Text Placeholder 2"/>
          <p:cNvSpPr>
            <a:spLocks noGrp="1"/>
          </p:cNvSpPr>
          <p:nvPr>
            <p:ph type="body" idx="1"/>
          </p:nvPr>
        </p:nvSpPr>
        <p:spPr>
          <a:xfrm>
            <a:off x="617054" y="1534781"/>
            <a:ext cx="7046997" cy="451388"/>
          </a:xfrm>
          <a:prstGeom prst="rect">
            <a:avLst/>
          </a:prstGeom>
        </p:spPr>
        <p:txBody>
          <a:bodyPr anchor="t" anchorCtr="0"/>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14"/>
          <p:cNvSpPr>
            <a:spLocks noGrp="1"/>
          </p:cNvSpPr>
          <p:nvPr>
            <p:ph type="body" sz="quarter" idx="13"/>
          </p:nvPr>
        </p:nvSpPr>
        <p:spPr>
          <a:xfrm>
            <a:off x="642204" y="2274734"/>
            <a:ext cx="3440030" cy="4112071"/>
          </a:xfrm>
          <a:prstGeom prst="rect">
            <a:avLst/>
          </a:prstGeom>
          <a:ln>
            <a:noFill/>
          </a:ln>
        </p:spPr>
        <p:txBody>
          <a:bodyPr/>
          <a:lstStyle>
            <a:lvl1pPr marL="0" indent="0">
              <a:buFontTx/>
              <a:buNone/>
              <a:defRPr sz="1800">
                <a:solidFill>
                  <a:srgbClr val="000000"/>
                </a:solidFill>
              </a:defRPr>
            </a:lvl1pPr>
          </a:lstStyle>
          <a:p>
            <a:pPr lvl="0"/>
            <a:r>
              <a:rPr lang="en-US"/>
              <a:t>Click to edit Master text styles</a:t>
            </a:r>
          </a:p>
        </p:txBody>
      </p:sp>
      <p:sp>
        <p:nvSpPr>
          <p:cNvPr id="8" name="Text Placeholder 14"/>
          <p:cNvSpPr>
            <a:spLocks noGrp="1"/>
          </p:cNvSpPr>
          <p:nvPr>
            <p:ph type="body" sz="quarter" idx="15"/>
          </p:nvPr>
        </p:nvSpPr>
        <p:spPr>
          <a:xfrm>
            <a:off x="4292622" y="2274734"/>
            <a:ext cx="3368546" cy="4112071"/>
          </a:xfrm>
          <a:prstGeom prst="rect">
            <a:avLst/>
          </a:prstGeom>
        </p:spPr>
        <p:txBody>
          <a:bodyPr/>
          <a:lstStyle>
            <a:lvl1pPr marL="0" indent="0">
              <a:buFontTx/>
              <a:buNone/>
              <a:defRPr sz="1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357429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object 2"/>
          <p:cNvSpPr/>
          <p:nvPr userDrawn="1"/>
        </p:nvSpPr>
        <p:spPr>
          <a:xfrm>
            <a:off x="0" y="408072"/>
            <a:ext cx="9144000" cy="709185"/>
          </a:xfrm>
          <a:prstGeom prst="rect">
            <a:avLst/>
          </a:prstGeom>
          <a:gradFill>
            <a:gsLst>
              <a:gs pos="57000">
                <a:schemeClr val="accent5"/>
              </a:gs>
              <a:gs pos="100000">
                <a:schemeClr val="bg1">
                  <a:alpha val="70000"/>
                </a:schemeClr>
              </a:gs>
            </a:gsLst>
            <a:lin ang="0" scaled="1"/>
          </a:gradFill>
        </p:spPr>
        <p:txBody>
          <a:bodyPr wrap="square" lIns="0" tIns="0" rIns="0" bIns="0" rtlCol="0"/>
          <a:lstStyle/>
          <a:p>
            <a:endParaRPr dirty="0">
              <a:solidFill>
                <a:srgbClr val="193F78"/>
              </a:solidFill>
              <a:ea typeface="MS PGothic" pitchFamily="34" charset="-128"/>
            </a:endParaRPr>
          </a:p>
        </p:txBody>
      </p:sp>
      <p:sp>
        <p:nvSpPr>
          <p:cNvPr id="9" name="Text Placeholder 9"/>
          <p:cNvSpPr>
            <a:spLocks noGrp="1"/>
          </p:cNvSpPr>
          <p:nvPr>
            <p:ph type="body" sz="quarter" idx="14"/>
          </p:nvPr>
        </p:nvSpPr>
        <p:spPr>
          <a:xfrm>
            <a:off x="617054" y="480214"/>
            <a:ext cx="7110063" cy="568115"/>
          </a:xfrm>
          <a:prstGeom prst="rect">
            <a:avLst/>
          </a:prstGeom>
        </p:spPr>
        <p:txBody>
          <a:bodyPr/>
          <a:lstStyle>
            <a:lvl1pPr marL="0" indent="0">
              <a:buFontTx/>
              <a:buNone/>
              <a:defRPr lang="en-US" sz="2600" b="1" kern="1200" dirty="0" smtClean="0">
                <a:solidFill>
                  <a:schemeClr val="bg1"/>
                </a:solidFill>
                <a:latin typeface="+mj-lt"/>
                <a:ea typeface="+mj-ea"/>
                <a:cs typeface="+mj-cs"/>
              </a:defRPr>
            </a:lvl1pPr>
            <a:lvl2pPr>
              <a:defRPr lang="en-US" sz="2600" b="1" kern="1200" dirty="0" smtClean="0">
                <a:solidFill>
                  <a:schemeClr val="bg1"/>
                </a:solidFill>
                <a:latin typeface="+mj-lt"/>
                <a:ea typeface="+mj-ea"/>
                <a:cs typeface="+mj-cs"/>
              </a:defRPr>
            </a:lvl2pPr>
            <a:lvl3pPr>
              <a:defRPr lang="en-US" sz="2600" b="1" kern="1200" dirty="0" smtClean="0">
                <a:solidFill>
                  <a:schemeClr val="bg1"/>
                </a:solidFill>
                <a:latin typeface="+mj-lt"/>
                <a:ea typeface="+mj-ea"/>
                <a:cs typeface="+mj-cs"/>
              </a:defRPr>
            </a:lvl3pPr>
            <a:lvl4pPr>
              <a:defRPr lang="en-US" sz="2600" b="1" kern="1200" dirty="0" smtClean="0">
                <a:solidFill>
                  <a:schemeClr val="bg1"/>
                </a:solidFill>
                <a:latin typeface="+mj-lt"/>
                <a:ea typeface="+mj-ea"/>
                <a:cs typeface="+mj-cs"/>
              </a:defRPr>
            </a:lvl4pPr>
            <a:lvl5pPr>
              <a:defRPr lang="en-GB" sz="2600" b="1" kern="1200" dirty="0">
                <a:solidFill>
                  <a:schemeClr val="bg1"/>
                </a:solidFill>
                <a:latin typeface="+mj-lt"/>
                <a:ea typeface="+mj-ea"/>
                <a:cs typeface="+mj-cs"/>
              </a:defRPr>
            </a:lvl5pPr>
          </a:lstStyle>
          <a:p>
            <a:pPr lvl="0"/>
            <a:r>
              <a:rPr lang="en-US"/>
              <a:t>Click to edit Master text styles</a:t>
            </a:r>
          </a:p>
        </p:txBody>
      </p:sp>
      <p:sp>
        <p:nvSpPr>
          <p:cNvPr id="11" name="Text Placeholder 2"/>
          <p:cNvSpPr>
            <a:spLocks noGrp="1"/>
          </p:cNvSpPr>
          <p:nvPr>
            <p:ph type="body" sz="quarter" idx="15"/>
          </p:nvPr>
        </p:nvSpPr>
        <p:spPr>
          <a:xfrm>
            <a:off x="617053" y="1625062"/>
            <a:ext cx="6543640" cy="4329170"/>
          </a:xfrm>
          <a:prstGeom prst="rect">
            <a:avLst/>
          </a:prstGeom>
        </p:spPr>
        <p:txBody>
          <a:bodyPr/>
          <a:lstStyle>
            <a:lvl1pPr marL="342900" indent="-342900">
              <a:buClr>
                <a:schemeClr val="accent5"/>
              </a:buClr>
              <a:buFont typeface="Arial" panose="020B0604020202020204" pitchFamily="34" charset="0"/>
              <a:buChar char="►"/>
              <a:defRPr sz="2400">
                <a:solidFill>
                  <a:srgbClr val="000000"/>
                </a:solidFill>
              </a:defRPr>
            </a:lvl1pPr>
            <a:lvl2pPr>
              <a:buClr>
                <a:schemeClr val="accent5"/>
              </a:buClr>
              <a:defRPr sz="2000" b="0">
                <a:solidFill>
                  <a:srgbClr val="000000"/>
                </a:solidFill>
              </a:defRPr>
            </a:lvl2pPr>
            <a:lvl3pPr marL="1143000" indent="-228600">
              <a:buClr>
                <a:schemeClr val="accent5"/>
              </a:buClr>
              <a:buFont typeface="Arial" panose="020B0604020202020204" pitchFamily="34" charset="0"/>
              <a:buChar char="─"/>
              <a:defRPr sz="1800" b="0">
                <a:solidFill>
                  <a:srgbClr val="000000"/>
                </a:solidFill>
              </a:defRPr>
            </a:lvl3pPr>
            <a:lvl4pPr marL="1600200" indent="-228600">
              <a:buClr>
                <a:schemeClr val="accent5"/>
              </a:buClr>
              <a:buFont typeface="Arial" panose="020B0604020202020204" pitchFamily="34" charset="0"/>
              <a:buChar char="─"/>
              <a:defRPr sz="1800" b="0">
                <a:solidFill>
                  <a:srgbClr val="000000"/>
                </a:solidFill>
              </a:defRPr>
            </a:lvl4pPr>
            <a:lvl5pPr marL="2057400" indent="-228600">
              <a:buClr>
                <a:schemeClr val="accent5"/>
              </a:buClr>
              <a:buFont typeface="Arial" panose="020B0604020202020204" pitchFamily="34" charset="0"/>
              <a:buChar char="─"/>
              <a:defRPr sz="18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73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1FB85DA-E9DD-4591-A78C-F32813826D48}" type="datetimeFigureOut">
              <a:rPr lang="el-GR" smtClean="0"/>
              <a:t>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81FB85DA-E9DD-4591-A78C-F32813826D48}" type="datetimeFigureOut">
              <a:rPr lang="el-GR" smtClean="0"/>
              <a:t>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81FB85DA-E9DD-4591-A78C-F32813826D48}" type="datetimeFigureOut">
              <a:rPr lang="el-GR" smtClean="0"/>
              <a:t>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A9F855-A21C-4F71-86EF-10EB04585143}"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1FB85DA-E9DD-4591-A78C-F32813826D48}" type="datetimeFigureOut">
              <a:rPr lang="el-GR" smtClean="0"/>
              <a:t>4/12/2025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81FB85DA-E9DD-4591-A78C-F32813826D48}" type="datetimeFigureOut">
              <a:rPr lang="el-GR" smtClean="0"/>
              <a:t>4/12/2025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B85DA-E9DD-4591-A78C-F32813826D48}" type="datetimeFigureOut">
              <a:rPr lang="el-GR" smtClean="0"/>
              <a:t>4/12/2025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FB85DA-E9DD-4591-A78C-F32813826D48}" type="datetimeFigureOut">
              <a:rPr lang="el-GR" smtClean="0"/>
              <a:t>4/12/2025</a:t>
            </a:fld>
            <a:endParaRPr lang="el-GR"/>
          </a:p>
        </p:txBody>
      </p:sp>
      <p:sp>
        <p:nvSpPr>
          <p:cNvPr id="7" name="Slide Number Placeholder 6"/>
          <p:cNvSpPr>
            <a:spLocks noGrp="1"/>
          </p:cNvSpPr>
          <p:nvPr>
            <p:ph type="sldNum" sz="quarter" idx="12"/>
          </p:nvPr>
        </p:nvSpPr>
        <p:spPr/>
        <p:txBody>
          <a:bodyPr/>
          <a:lstStyle/>
          <a:p>
            <a:fld id="{BDA9F855-A21C-4F71-86EF-10EB04585143}"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81FB85DA-E9DD-4591-A78C-F32813826D48}" type="datetimeFigureOut">
              <a:rPr lang="el-GR" smtClean="0"/>
              <a:t>4/12/2025</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BDA9F855-A21C-4F71-86EF-10EB045851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1FB85DA-E9DD-4591-A78C-F32813826D48}" type="datetimeFigureOut">
              <a:rPr lang="el-GR" smtClean="0"/>
              <a:t>4/12/2025</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A9F855-A21C-4F71-86EF-10EB045851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72000" y="3042384"/>
            <a:ext cx="3600400" cy="1106695"/>
          </a:xfrm>
        </p:spPr>
        <p:txBody>
          <a:bodyPr>
            <a:noAutofit/>
          </a:bodyPr>
          <a:lstStyle/>
          <a:p>
            <a:pPr algn="ctr"/>
            <a:r>
              <a:rPr lang="en-US" sz="3200" b="1" dirty="0">
                <a:latin typeface="Calibri" panose="020F0502020204030204" pitchFamily="34" charset="0"/>
              </a:rPr>
              <a:t>THERAPEUTIC COMMUNITIES: ORIGINS </a:t>
            </a:r>
            <a:endParaRPr lang="el-GR" sz="3200" b="1" dirty="0"/>
          </a:p>
        </p:txBody>
      </p:sp>
      <p:sp>
        <p:nvSpPr>
          <p:cNvPr id="3" name="Υπότιτλος 2"/>
          <p:cNvSpPr>
            <a:spLocks noGrp="1"/>
          </p:cNvSpPr>
          <p:nvPr>
            <p:ph type="subTitle" idx="1"/>
          </p:nvPr>
        </p:nvSpPr>
        <p:spPr>
          <a:xfrm>
            <a:off x="5796136" y="4725144"/>
            <a:ext cx="2358915" cy="1080119"/>
          </a:xfrm>
        </p:spPr>
        <p:txBody>
          <a:bodyPr>
            <a:noAutofit/>
          </a:bodyPr>
          <a:lstStyle/>
          <a:p>
            <a:pPr algn="r"/>
            <a:endParaRPr lang="en-US" b="1" dirty="0">
              <a:latin typeface="Calibri" panose="020F0502020204030204" pitchFamily="34" charset="0"/>
            </a:endParaRPr>
          </a:p>
          <a:p>
            <a:pPr algn="r"/>
            <a:endParaRPr lang="en-US" b="1" dirty="0">
              <a:latin typeface="Calibri" panose="020F0502020204030204" pitchFamily="34" charset="0"/>
            </a:endParaRPr>
          </a:p>
          <a:p>
            <a:pPr algn="r"/>
            <a:r>
              <a:rPr lang="en-US" b="1" dirty="0" err="1">
                <a:latin typeface="Calibri" panose="020F0502020204030204" pitchFamily="34" charset="0"/>
              </a:rPr>
              <a:t>Phaedon</a:t>
            </a:r>
            <a:r>
              <a:rPr lang="en-US" b="1" dirty="0">
                <a:latin typeface="Calibri" panose="020F0502020204030204" pitchFamily="34" charset="0"/>
              </a:rPr>
              <a:t> </a:t>
            </a:r>
            <a:r>
              <a:rPr lang="en-US" b="1" dirty="0" err="1">
                <a:latin typeface="Calibri" panose="020F0502020204030204" pitchFamily="34" charset="0"/>
              </a:rPr>
              <a:t>Kaloterakis</a:t>
            </a:r>
            <a:endParaRPr lang="en-US" b="1" dirty="0">
              <a:latin typeface="Calibri" panose="020F0502020204030204" pitchFamily="34" charset="0"/>
            </a:endParaRPr>
          </a:p>
          <a:p>
            <a:pPr algn="r"/>
            <a:endParaRPr lang="en-US" b="1" dirty="0">
              <a:latin typeface="Calibri" panose="020F0502020204030204" pitchFamily="34" charset="0"/>
            </a:endParaRPr>
          </a:p>
          <a:p>
            <a:pPr algn="r"/>
            <a:endParaRPr lang="en-US" b="1" dirty="0">
              <a:latin typeface="Calibri" panose="020F0502020204030204" pitchFamily="34" charset="0"/>
            </a:endParaRPr>
          </a:p>
          <a:p>
            <a:pPr algn="r"/>
            <a:r>
              <a:rPr lang="en-US" b="1" dirty="0">
                <a:latin typeface="Calibri" panose="020F0502020204030204" pitchFamily="34" charset="0"/>
              </a:rPr>
              <a:t>		</a:t>
            </a:r>
            <a:endParaRPr lang="el-GR" b="1" dirty="0">
              <a:latin typeface="Calibri" panose="020F0502020204030204" pitchFamily="34" charset="0"/>
            </a:endParaRPr>
          </a:p>
        </p:txBody>
      </p:sp>
    </p:spTree>
    <p:extLst>
      <p:ext uri="{BB962C8B-B14F-4D97-AF65-F5344CB8AC3E}">
        <p14:creationId xmlns:p14="http://schemas.microsoft.com/office/powerpoint/2010/main" val="16769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FTC The Declaration of Mallorca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0" y="692696"/>
            <a:ext cx="4654683" cy="568863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076056" y="35332"/>
            <a:ext cx="2155975" cy="369332"/>
          </a:xfrm>
          <a:prstGeom prst="rect">
            <a:avLst/>
          </a:prstGeom>
        </p:spPr>
        <p:txBody>
          <a:bodyPr wrap="none">
            <a:spAutoFit/>
          </a:bodyPr>
          <a:lstStyle/>
          <a:p>
            <a:r>
              <a:rPr lang="en-US" dirty="0">
                <a:solidFill>
                  <a:prstClr val="black"/>
                </a:solidFill>
                <a:latin typeface="Calibri" panose="020F0502020204030204" pitchFamily="34" charset="0"/>
              </a:rPr>
              <a:t>http://wftc.org/wps/</a:t>
            </a:r>
            <a:endParaRPr lang="el-GR" dirty="0">
              <a:solidFill>
                <a:prstClr val="black"/>
              </a:solidFill>
              <a:latin typeface="Calibri" panose="020F0502020204030204" pitchFamily="34" charset="0"/>
            </a:endParaRPr>
          </a:p>
        </p:txBody>
      </p:sp>
    </p:spTree>
    <p:extLst>
      <p:ext uri="{BB962C8B-B14F-4D97-AF65-F5344CB8AC3E}">
        <p14:creationId xmlns:p14="http://schemas.microsoft.com/office/powerpoint/2010/main" val="78619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611560" y="2009832"/>
            <a:ext cx="7992888" cy="2016224"/>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5"/>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68580" algn="ctr"/>
            <a:endParaRPr lang="el-GR" sz="3200" dirty="0">
              <a:latin typeface="Calibri" panose="020F0502020204030204" pitchFamily="34" charset="0"/>
            </a:endParaRPr>
          </a:p>
        </p:txBody>
      </p:sp>
      <p:sp>
        <p:nvSpPr>
          <p:cNvPr id="4" name="Θέση περιεχομένου 2"/>
          <p:cNvSpPr txBox="1">
            <a:spLocks/>
          </p:cNvSpPr>
          <p:nvPr/>
        </p:nvSpPr>
        <p:spPr>
          <a:xfrm>
            <a:off x="611560" y="1720716"/>
            <a:ext cx="7992888" cy="3138976"/>
          </a:xfrm>
          <a:prstGeom prst="rect">
            <a:avLst/>
          </a:prstGeom>
        </p:spPr>
        <p:txBody>
          <a:bodyPr vert="horz" lIns="91440" tIns="45720" rIns="91440" bIns="45720" rtlCol="0">
            <a:normAutofit/>
          </a:bodyPr>
          <a:lstStyle>
            <a:lvl1pPr marL="68580" indent="0" algn="ctr">
              <a:spcBef>
                <a:spcPct val="20000"/>
              </a:spcBef>
              <a:buClr>
                <a:schemeClr val="accent1"/>
              </a:buClr>
              <a:buSzPct val="76000"/>
              <a:buFont typeface="Wingdings 2" pitchFamily="18" charset="2"/>
              <a:buNone/>
              <a:defRPr sz="2400" b="1">
                <a:solidFill>
                  <a:schemeClr val="tx2"/>
                </a:solidFill>
                <a:latin typeface="Calibri" panose="020F0502020204030204" pitchFamily="34" charset="0"/>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marL="0" algn="l">
              <a:lnSpc>
                <a:spcPct val="110000"/>
              </a:lnSpc>
              <a:spcBef>
                <a:spcPts val="0"/>
              </a:spcBef>
            </a:pPr>
            <a:r>
              <a:rPr lang="en-US" sz="3200" b="0" dirty="0"/>
              <a:t>Therapeutic Communities require interdisciplinary professional teams, </a:t>
            </a:r>
          </a:p>
          <a:p>
            <a:pPr marL="0" algn="l">
              <a:lnSpc>
                <a:spcPct val="110000"/>
              </a:lnSpc>
              <a:spcBef>
                <a:spcPts val="0"/>
              </a:spcBef>
            </a:pPr>
            <a:r>
              <a:rPr lang="en-US" sz="3200" b="0" dirty="0"/>
              <a:t>including experts by experience, to deal with the complexity of addiction within </a:t>
            </a:r>
          </a:p>
          <a:p>
            <a:pPr marL="0" algn="l">
              <a:lnSpc>
                <a:spcPct val="110000"/>
              </a:lnSpc>
              <a:spcBef>
                <a:spcPts val="0"/>
              </a:spcBef>
            </a:pPr>
            <a:r>
              <a:rPr lang="en-US" sz="3200" b="0" dirty="0"/>
              <a:t> </a:t>
            </a:r>
            <a:r>
              <a:rPr lang="en-US" sz="3600" dirty="0"/>
              <a:t>a bio-psycho-social framework</a:t>
            </a:r>
            <a:r>
              <a:rPr lang="en-US" sz="3200" b="0" dirty="0"/>
              <a:t>.</a:t>
            </a:r>
            <a:endParaRPr lang="el-GR" sz="3200" b="0" dirty="0"/>
          </a:p>
        </p:txBody>
      </p:sp>
      <p:sp>
        <p:nvSpPr>
          <p:cNvPr id="2" name="Ορθογώνιο 1"/>
          <p:cNvSpPr/>
          <p:nvPr/>
        </p:nvSpPr>
        <p:spPr>
          <a:xfrm>
            <a:off x="395535" y="476672"/>
            <a:ext cx="6471997" cy="523220"/>
          </a:xfrm>
          <a:prstGeom prst="rect">
            <a:avLst/>
          </a:prstGeom>
        </p:spPr>
        <p:txBody>
          <a:bodyPr wrap="square">
            <a:spAutoFit/>
          </a:bodyPr>
          <a:lstStyle/>
          <a:p>
            <a:r>
              <a:rPr lang="en-US" sz="2800" b="1" dirty="0">
                <a:solidFill>
                  <a:schemeClr val="bg1"/>
                </a:solidFill>
              </a:rPr>
              <a:t>The Declaration of Mallorca, 2016</a:t>
            </a:r>
            <a:endParaRPr lang="el-GR" sz="2800" dirty="0">
              <a:solidFill>
                <a:schemeClr val="bg1"/>
              </a:solidFill>
            </a:endParaRPr>
          </a:p>
        </p:txBody>
      </p:sp>
      <p:pic>
        <p:nvPicPr>
          <p:cNvPr id="5" name="Picture 2" descr="C:\Users\ΓΡΑΜΜΑΤΕΙΑ\AppData\Local\Microsoft\Windows\Temporary Internet Files\Content.Outlook\OG7AWWCG\WFTC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823" y="4869160"/>
            <a:ext cx="3411421" cy="12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8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4"/>
          </p:nvPr>
        </p:nvSpPr>
        <p:spPr/>
        <p:txBody>
          <a:bodyPr/>
          <a:lstStyle/>
          <a:p>
            <a:r>
              <a:rPr lang="en-US" dirty="0"/>
              <a:t>WHAT IS A THERAPEUTIC COMMUNITY?</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089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ÎÎµÎ½ Î´Î¹Î±ÏÎ¯Î¸ÎµÏÎ±Î¹ Î±ÏÏÏÎ¼Î±ÏÎ¿ ÎµÎ½Î±Î»Î»Î±ÎºÏÎ¹ÎºÏ ÎºÎµÎ¯Î¼ÎµÎ½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180" y="5085184"/>
            <a:ext cx="2376264" cy="142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8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1259632" y="1556792"/>
            <a:ext cx="6777317" cy="3508977"/>
          </a:xfrm>
        </p:spPr>
        <p:txBody>
          <a:bodyPr>
            <a:normAutofit fontScale="92500" lnSpcReduction="10000"/>
          </a:bodyPr>
          <a:lstStyle/>
          <a:p>
            <a:pPr marL="68580" indent="0" algn="just">
              <a:buNone/>
            </a:pPr>
            <a:r>
              <a:rPr lang="en-US" dirty="0"/>
              <a:t>“The doctor no longer owns “his” patients. They are given up to the community which is to treat them and which owns them and him. Patients are no longer his captive children, obedient in nursery-like activities, but have sincere adult roles to play and are free to reach for responsibilities and opinions concerning the community of which they are a part”.</a:t>
            </a:r>
          </a:p>
          <a:p>
            <a:pPr marL="68580" indent="0">
              <a:buNone/>
            </a:pPr>
            <a:endParaRPr lang="en-US" dirty="0"/>
          </a:p>
          <a:p>
            <a:pPr marL="68580" indent="0">
              <a:buNone/>
            </a:pPr>
            <a:r>
              <a:rPr lang="en-US" dirty="0"/>
              <a:t>Tom Main, 1946</a:t>
            </a:r>
          </a:p>
        </p:txBody>
      </p:sp>
    </p:spTree>
    <p:extLst>
      <p:ext uri="{BB962C8B-B14F-4D97-AF65-F5344CB8AC3E}">
        <p14:creationId xmlns:p14="http://schemas.microsoft.com/office/powerpoint/2010/main" val="105166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1556792"/>
            <a:ext cx="4752528" cy="3672408"/>
          </a:xfrm>
        </p:spPr>
        <p:txBody>
          <a:bodyPr>
            <a:noAutofit/>
          </a:bodyPr>
          <a:lstStyle/>
          <a:p>
            <a:pPr marL="68580" indent="0">
              <a:buNone/>
            </a:pPr>
            <a:r>
              <a:rPr lang="en-GB" altLang="en-US" sz="2800" dirty="0">
                <a:latin typeface="Calibri" panose="020F0502020204030204" pitchFamily="34" charset="0"/>
                <a:cs typeface="Times New Roman" pitchFamily="18" charset="0"/>
              </a:rPr>
              <a:t>“</a:t>
            </a:r>
            <a:r>
              <a:rPr lang="en-GB" altLang="ja-JP" sz="2800" dirty="0" err="1">
                <a:latin typeface="Calibri" panose="020F0502020204030204" pitchFamily="34" charset="0"/>
                <a:cs typeface="Times New Roman" pitchFamily="18" charset="0"/>
              </a:rPr>
              <a:t>Synanon</a:t>
            </a:r>
            <a:r>
              <a:rPr lang="en-GB" altLang="ja-JP" sz="2800" dirty="0">
                <a:latin typeface="Calibri" panose="020F0502020204030204" pitchFamily="34" charset="0"/>
                <a:cs typeface="Times New Roman" pitchFamily="18" charset="0"/>
              </a:rPr>
              <a:t> is NOT a drug treatment.  It</a:t>
            </a:r>
            <a:r>
              <a:rPr lang="en-GB" altLang="en-US" sz="2800" dirty="0">
                <a:latin typeface="Calibri" panose="020F0502020204030204" pitchFamily="34" charset="0"/>
                <a:cs typeface="Times New Roman" pitchFamily="18" charset="0"/>
              </a:rPr>
              <a:t>’</a:t>
            </a:r>
            <a:r>
              <a:rPr lang="en-GB" altLang="ja-JP" sz="2800" dirty="0">
                <a:latin typeface="Calibri" panose="020F0502020204030204" pitchFamily="34" charset="0"/>
                <a:cs typeface="Times New Roman" pitchFamily="18" charset="0"/>
              </a:rPr>
              <a:t>s a school where people learn to live right.  Stopping shooting dope is just a side effect</a:t>
            </a:r>
            <a:r>
              <a:rPr lang="en-GB" altLang="en-US" sz="2800" dirty="0">
                <a:latin typeface="Calibri" panose="020F0502020204030204" pitchFamily="34" charset="0"/>
                <a:cs typeface="Times New Roman" pitchFamily="18" charset="0"/>
              </a:rPr>
              <a:t>”</a:t>
            </a:r>
            <a:r>
              <a:rPr lang="en-GB" altLang="ja-JP" sz="2800" dirty="0">
                <a:latin typeface="Calibri" panose="020F0502020204030204" pitchFamily="34" charset="0"/>
                <a:cs typeface="Times New Roman" pitchFamily="18" charset="0"/>
              </a:rPr>
              <a:t>. </a:t>
            </a:r>
          </a:p>
          <a:p>
            <a:pPr marL="68580" indent="0">
              <a:buNone/>
            </a:pPr>
            <a:endParaRPr lang="en-GB" altLang="ja-JP" sz="2800" dirty="0">
              <a:latin typeface="Calibri" panose="020F0502020204030204" pitchFamily="34" charset="0"/>
              <a:cs typeface="Times New Roman" pitchFamily="18" charset="0"/>
            </a:endParaRPr>
          </a:p>
          <a:p>
            <a:pPr marL="68580" indent="0">
              <a:buNone/>
            </a:pPr>
            <a:endParaRPr lang="en-GB" altLang="ja-JP" sz="2800" dirty="0">
              <a:latin typeface="Calibri" panose="020F0502020204030204" pitchFamily="34" charset="0"/>
              <a:cs typeface="Times New Roman" pitchFamily="18" charset="0"/>
            </a:endParaRPr>
          </a:p>
          <a:p>
            <a:pPr marL="68580" indent="0">
              <a:buNone/>
            </a:pPr>
            <a:r>
              <a:rPr lang="en-GB" altLang="ja-JP" sz="2800" dirty="0">
                <a:latin typeface="Calibri" panose="020F0502020204030204" pitchFamily="34" charset="0"/>
                <a:cs typeface="Times New Roman" pitchFamily="18" charset="0"/>
              </a:rPr>
              <a:t>Chuck </a:t>
            </a:r>
            <a:r>
              <a:rPr lang="en-GB" altLang="ja-JP" sz="2800" dirty="0" err="1">
                <a:latin typeface="Calibri" panose="020F0502020204030204" pitchFamily="34" charset="0"/>
                <a:cs typeface="Times New Roman" pitchFamily="18" charset="0"/>
              </a:rPr>
              <a:t>Dederich</a:t>
            </a:r>
            <a:r>
              <a:rPr lang="en-GB" altLang="ja-JP" sz="2800" dirty="0">
                <a:latin typeface="Calibri" panose="020F0502020204030204" pitchFamily="34" charset="0"/>
                <a:cs typeface="Times New Roman" pitchFamily="18" charset="0"/>
              </a:rPr>
              <a:t> (1961) </a:t>
            </a:r>
          </a:p>
          <a:p>
            <a:endParaRPr lang="el-GR" sz="2800" dirty="0">
              <a:latin typeface="Calibri" panose="020F0502020204030204" pitchFamily="34" charset="0"/>
            </a:endParaRPr>
          </a:p>
        </p:txBody>
      </p:sp>
      <p:pic>
        <p:nvPicPr>
          <p:cNvPr id="1026" name="Picture 2" descr="ÎÏÎ¿ÏÎ­Î»ÎµÏÎ¼Î± ÎµÎ¹ÎºÏÎ½Î±Ï Î³Î¹Î± dederich char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916832"/>
            <a:ext cx="3022836" cy="45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4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4"/>
          </p:nvPr>
        </p:nvSpPr>
        <p:spPr/>
        <p:txBody>
          <a:bodyPr/>
          <a:lstStyle/>
          <a:p>
            <a:endParaRPr lang="el-GR"/>
          </a:p>
        </p:txBody>
      </p:sp>
      <p:sp>
        <p:nvSpPr>
          <p:cNvPr id="4" name="Θέση κειμένου 3"/>
          <p:cNvSpPr>
            <a:spLocks noGrp="1"/>
          </p:cNvSpPr>
          <p:nvPr>
            <p:ph type="body" sz="quarter" idx="13"/>
          </p:nvPr>
        </p:nvSpPr>
        <p:spPr>
          <a:xfrm>
            <a:off x="642204" y="2274734"/>
            <a:ext cx="7746220" cy="4112071"/>
          </a:xfrm>
        </p:spPr>
        <p:txBody>
          <a:bodyPr>
            <a:normAutofit/>
          </a:bodyPr>
          <a:lstStyle/>
          <a:p>
            <a:pPr algn="ctr"/>
            <a:r>
              <a:rPr lang="en-US" sz="3200" b="1" dirty="0">
                <a:solidFill>
                  <a:schemeClr val="accent5">
                    <a:lumMod val="75000"/>
                  </a:schemeClr>
                </a:solidFill>
                <a:latin typeface="Calibri" panose="020F0502020204030204" pitchFamily="34" charset="0"/>
              </a:rPr>
              <a:t>Qumran Community (Palestine)</a:t>
            </a:r>
          </a:p>
          <a:p>
            <a:pPr algn="ctr"/>
            <a:endParaRPr lang="en-US" sz="3200" b="1" dirty="0">
              <a:solidFill>
                <a:schemeClr val="accent5">
                  <a:lumMod val="75000"/>
                </a:schemeClr>
              </a:solidFill>
              <a:latin typeface="Calibri" panose="020F0502020204030204" pitchFamily="34" charset="0"/>
            </a:endParaRPr>
          </a:p>
          <a:p>
            <a:pPr algn="ctr"/>
            <a:endParaRPr lang="en-US" sz="3200" b="1" dirty="0">
              <a:solidFill>
                <a:schemeClr val="accent5">
                  <a:lumMod val="75000"/>
                </a:schemeClr>
              </a:solidFill>
              <a:latin typeface="Calibri" panose="020F0502020204030204" pitchFamily="34" charset="0"/>
            </a:endParaRPr>
          </a:p>
          <a:p>
            <a:pPr algn="ctr"/>
            <a:r>
              <a:rPr lang="en-US" sz="3200" b="1" dirty="0">
                <a:solidFill>
                  <a:schemeClr val="accent5">
                    <a:lumMod val="75000"/>
                  </a:schemeClr>
                </a:solidFill>
                <a:latin typeface="Calibri" panose="020F0502020204030204" pitchFamily="34" charset="0"/>
              </a:rPr>
              <a:t>Companions Du Devoir (France)</a:t>
            </a:r>
          </a:p>
        </p:txBody>
      </p:sp>
    </p:spTree>
    <p:extLst>
      <p:ext uri="{BB962C8B-B14F-4D97-AF65-F5344CB8AC3E}">
        <p14:creationId xmlns:p14="http://schemas.microsoft.com/office/powerpoint/2010/main" val="57285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9552" y="404813"/>
            <a:ext cx="8280598" cy="719931"/>
          </a:xfrm>
        </p:spPr>
        <p:txBody>
          <a:bodyPr/>
          <a:lstStyle/>
          <a:p>
            <a:r>
              <a:rPr lang="en-GB" altLang="el-GR" sz="3600" dirty="0">
                <a:latin typeface="Calibri" panose="020F0502020204030204" pitchFamily="34" charset="0"/>
              </a:rPr>
              <a:t>The Real TC Pioneers</a:t>
            </a:r>
            <a:endParaRPr lang="en-GB" altLang="el-GR" sz="3200" dirty="0">
              <a:latin typeface="Calibri" panose="020F0502020204030204"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33924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2" y="1120180"/>
            <a:ext cx="343852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719819" y="5589240"/>
            <a:ext cx="3608015" cy="646331"/>
          </a:xfrm>
          <a:prstGeom prst="rect">
            <a:avLst/>
          </a:prstGeom>
        </p:spPr>
        <p:txBody>
          <a:bodyPr wrap="square">
            <a:spAutoFit/>
          </a:bodyPr>
          <a:lstStyle/>
          <a:p>
            <a:pPr algn="ctr"/>
            <a:r>
              <a:rPr lang="en-US" altLang="el-GR" dirty="0" err="1">
                <a:solidFill>
                  <a:prstClr val="black"/>
                </a:solidFill>
                <a:latin typeface="Calibri" panose="020F0502020204030204" pitchFamily="34" charset="0"/>
                <a:cs typeface="Times New Roman" pitchFamily="18" charset="0"/>
              </a:rPr>
              <a:t>Kenekuk</a:t>
            </a:r>
            <a:r>
              <a:rPr lang="en-US" altLang="el-GR" dirty="0">
                <a:solidFill>
                  <a:prstClr val="black"/>
                </a:solidFill>
                <a:latin typeface="Calibri" panose="020F0502020204030204" pitchFamily="34" charset="0"/>
                <a:cs typeface="Times New Roman" pitchFamily="18" charset="0"/>
              </a:rPr>
              <a:t> the Kickapoo Prophet </a:t>
            </a:r>
          </a:p>
          <a:p>
            <a:pPr algn="ctr"/>
            <a:r>
              <a:rPr lang="en-US" altLang="el-GR" kern="0" dirty="0">
                <a:solidFill>
                  <a:srgbClr val="ECE9C6">
                    <a:lumMod val="25000"/>
                  </a:srgbClr>
                </a:solidFill>
                <a:latin typeface="Calibri" panose="020F0502020204030204" pitchFamily="34" charset="0"/>
                <a:cs typeface="Times New Roman" pitchFamily="18" charset="0"/>
              </a:rPr>
              <a:t>an end to home violence</a:t>
            </a:r>
            <a:endParaRPr lang="en-US" altLang="el-GR" dirty="0">
              <a:solidFill>
                <a:prstClr val="black"/>
              </a:solidFill>
              <a:latin typeface="Calibri" panose="020F0502020204030204" pitchFamily="34" charset="0"/>
              <a:cs typeface="Times New Roman" pitchFamily="18" charset="0"/>
            </a:endParaRPr>
          </a:p>
        </p:txBody>
      </p:sp>
      <p:sp>
        <p:nvSpPr>
          <p:cNvPr id="5" name="Ορθογώνιο 4"/>
          <p:cNvSpPr/>
          <p:nvPr/>
        </p:nvSpPr>
        <p:spPr>
          <a:xfrm>
            <a:off x="5724128" y="5576021"/>
            <a:ext cx="2160240" cy="369332"/>
          </a:xfrm>
          <a:prstGeom prst="rect">
            <a:avLst/>
          </a:prstGeom>
        </p:spPr>
        <p:txBody>
          <a:bodyPr wrap="square">
            <a:spAutoFit/>
          </a:bodyPr>
          <a:lstStyle/>
          <a:p>
            <a:r>
              <a:rPr lang="en-GB" altLang="el-GR" dirty="0">
                <a:solidFill>
                  <a:prstClr val="black"/>
                </a:solidFill>
                <a:latin typeface="Calibri" panose="020F0502020204030204" pitchFamily="34" charset="0"/>
                <a:cs typeface="Times New Roman" pitchFamily="18" charset="0"/>
              </a:rPr>
              <a:t>Handsome</a:t>
            </a:r>
            <a:r>
              <a:rPr lang="en-GB" altLang="el-GR" dirty="0">
                <a:solidFill>
                  <a:prstClr val="black"/>
                </a:solidFill>
                <a:latin typeface="Times New Roman" pitchFamily="18" charset="0"/>
                <a:cs typeface="Times New Roman" pitchFamily="18" charset="0"/>
              </a:rPr>
              <a:t> Lake</a:t>
            </a:r>
          </a:p>
        </p:txBody>
      </p:sp>
      <p:sp>
        <p:nvSpPr>
          <p:cNvPr id="6" name="Ορθογώνιο 5"/>
          <p:cNvSpPr/>
          <p:nvPr/>
        </p:nvSpPr>
        <p:spPr>
          <a:xfrm>
            <a:off x="4748628" y="5881628"/>
            <a:ext cx="3527946" cy="707886"/>
          </a:xfrm>
          <a:prstGeom prst="rect">
            <a:avLst/>
          </a:prstGeom>
        </p:spPr>
        <p:txBody>
          <a:bodyPr wrap="square">
            <a:spAutoFit/>
          </a:bodyPr>
          <a:lstStyle/>
          <a:p>
            <a:pPr algn="ctr"/>
            <a:r>
              <a:rPr lang="en-US" altLang="el-GR" sz="2000" kern="0" dirty="0">
                <a:solidFill>
                  <a:srgbClr val="ECE9C6">
                    <a:lumMod val="25000"/>
                  </a:srgbClr>
                </a:solidFill>
                <a:latin typeface="Calibri" panose="020F0502020204030204" pitchFamily="34" charset="0"/>
                <a:cs typeface="Times New Roman" pitchFamily="18" charset="0"/>
              </a:rPr>
              <a:t>Seneca Chief (Iroquois Nation) – </a:t>
            </a:r>
            <a:r>
              <a:rPr lang="ja-JP" altLang="en-US" sz="2000" kern="0" dirty="0">
                <a:solidFill>
                  <a:srgbClr val="ECE9C6">
                    <a:lumMod val="25000"/>
                  </a:srgbClr>
                </a:solidFill>
                <a:latin typeface="Calibri" panose="020F0502020204030204" pitchFamily="34" charset="0"/>
                <a:cs typeface="Times New Roman" pitchFamily="18" charset="0"/>
              </a:rPr>
              <a:t>“</a:t>
            </a:r>
            <a:r>
              <a:rPr lang="en-US" altLang="ja-JP" sz="2000" kern="0" dirty="0">
                <a:solidFill>
                  <a:srgbClr val="ECE9C6">
                    <a:lumMod val="25000"/>
                  </a:srgbClr>
                </a:solidFill>
                <a:latin typeface="Calibri" panose="020F0502020204030204" pitchFamily="34" charset="0"/>
                <a:cs typeface="Times New Roman" pitchFamily="18" charset="0"/>
              </a:rPr>
              <a:t>our nation’s dignity</a:t>
            </a:r>
            <a:r>
              <a:rPr lang="ja-JP" altLang="en-US" sz="2000" kern="0" dirty="0">
                <a:solidFill>
                  <a:srgbClr val="ECE9C6">
                    <a:lumMod val="25000"/>
                  </a:srgbClr>
                </a:solidFill>
                <a:latin typeface="Calibri" panose="020F0502020204030204" pitchFamily="34" charset="0"/>
                <a:cs typeface="Times New Roman" pitchFamily="18" charset="0"/>
              </a:rPr>
              <a:t>”</a:t>
            </a:r>
            <a:endParaRPr lang="el-GR" dirty="0"/>
          </a:p>
        </p:txBody>
      </p:sp>
    </p:spTree>
    <p:extLst>
      <p:ext uri="{BB962C8B-B14F-4D97-AF65-F5344CB8AC3E}">
        <p14:creationId xmlns:p14="http://schemas.microsoft.com/office/powerpoint/2010/main" val="400014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body" sz="quarter" idx="14"/>
          </p:nvPr>
        </p:nvSpPr>
        <p:spPr/>
        <p:txBody>
          <a:bodyPr>
            <a:normAutofit/>
          </a:bodyPr>
          <a:lstStyle/>
          <a:p>
            <a:pPr algn="ctr" eaLnBrk="1" hangingPunct="1"/>
            <a:r>
              <a:rPr lang="en-US" altLang="el-GR" sz="2400" b="1" dirty="0">
                <a:latin typeface="Calibri" panose="020F0502020204030204" pitchFamily="34" charset="0"/>
              </a:rPr>
              <a:t>    The Origins of the Therapeutic Community</a:t>
            </a:r>
            <a:endParaRPr lang="el-GR" altLang="el-GR" sz="2400" b="1" dirty="0">
              <a:latin typeface="Calibri" panose="020F0502020204030204" pitchFamily="34" charset="0"/>
            </a:endParaRPr>
          </a:p>
        </p:txBody>
      </p:sp>
      <p:sp useBgFill="1">
        <p:nvSpPr>
          <p:cNvPr id="7" name="Rectangle 4"/>
          <p:cNvSpPr>
            <a:spLocks noChangeArrowheads="1"/>
          </p:cNvSpPr>
          <p:nvPr/>
        </p:nvSpPr>
        <p:spPr bwMode="auto">
          <a:xfrm>
            <a:off x="514822" y="1700808"/>
            <a:ext cx="2591817" cy="415925"/>
          </a:xfrm>
          <a:prstGeom prst="rect">
            <a:avLst/>
          </a:prstGeom>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dirty="0">
                <a:solidFill>
                  <a:prstClr val="black"/>
                </a:solidFill>
              </a:rPr>
              <a:t>Educational/Social work</a:t>
            </a:r>
            <a:endParaRPr lang="el-GR" altLang="el-GR" dirty="0">
              <a:solidFill>
                <a:prstClr val="black"/>
              </a:solidFill>
            </a:endParaRPr>
          </a:p>
        </p:txBody>
      </p:sp>
      <p:sp>
        <p:nvSpPr>
          <p:cNvPr id="8" name="Rectangle 5"/>
          <p:cNvSpPr>
            <a:spLocks noChangeArrowheads="1"/>
          </p:cNvSpPr>
          <p:nvPr/>
        </p:nvSpPr>
        <p:spPr bwMode="auto">
          <a:xfrm>
            <a:off x="550949" y="2708831"/>
            <a:ext cx="2519561" cy="14402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sz="1400" b="1" dirty="0">
                <a:solidFill>
                  <a:prstClr val="black"/>
                </a:solidFill>
              </a:rPr>
              <a:t>Boy’s Republic</a:t>
            </a:r>
          </a:p>
          <a:p>
            <a:pPr algn="ctr" eaLnBrk="1" hangingPunct="1"/>
            <a:r>
              <a:rPr lang="en-US" altLang="el-GR" sz="1400" b="1" dirty="0">
                <a:solidFill>
                  <a:prstClr val="black"/>
                </a:solidFill>
              </a:rPr>
              <a:t>Little Commonwealth</a:t>
            </a:r>
          </a:p>
          <a:p>
            <a:pPr algn="ctr" eaLnBrk="1" hangingPunct="1"/>
            <a:r>
              <a:rPr lang="en-US" altLang="el-GR" sz="1400" b="1" dirty="0" err="1">
                <a:solidFill>
                  <a:prstClr val="black"/>
                </a:solidFill>
              </a:rPr>
              <a:t>Hawkspur</a:t>
            </a:r>
            <a:r>
              <a:rPr lang="en-US" altLang="el-GR" sz="1400" b="1" dirty="0">
                <a:solidFill>
                  <a:prstClr val="black"/>
                </a:solidFill>
              </a:rPr>
              <a:t> Experiment</a:t>
            </a:r>
          </a:p>
          <a:p>
            <a:pPr algn="ctr" eaLnBrk="1" hangingPunct="1"/>
            <a:r>
              <a:rPr lang="en-US" altLang="el-GR" sz="1400" b="1" dirty="0">
                <a:solidFill>
                  <a:prstClr val="black"/>
                </a:solidFill>
              </a:rPr>
              <a:t>Summerhill School</a:t>
            </a:r>
          </a:p>
          <a:p>
            <a:pPr algn="ctr" eaLnBrk="1" hangingPunct="1"/>
            <a:r>
              <a:rPr lang="en-US" altLang="el-GR" sz="1400" b="1" dirty="0">
                <a:solidFill>
                  <a:prstClr val="black"/>
                </a:solidFill>
              </a:rPr>
              <a:t>Order of Woodcraft Chivalry</a:t>
            </a:r>
            <a:endParaRPr lang="el-GR" altLang="el-GR" sz="1400" b="1" dirty="0">
              <a:solidFill>
                <a:prstClr val="black"/>
              </a:solidFill>
            </a:endParaRPr>
          </a:p>
        </p:txBody>
      </p:sp>
      <p:sp>
        <p:nvSpPr>
          <p:cNvPr id="9" name="Rectangle 6"/>
          <p:cNvSpPr>
            <a:spLocks noChangeArrowheads="1"/>
          </p:cNvSpPr>
          <p:nvPr/>
        </p:nvSpPr>
        <p:spPr bwMode="auto">
          <a:xfrm>
            <a:off x="3275013" y="1712516"/>
            <a:ext cx="16573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Mental Health</a:t>
            </a:r>
            <a:endParaRPr lang="el-GR" altLang="el-GR" sz="2000" dirty="0">
              <a:solidFill>
                <a:prstClr val="black"/>
              </a:solidFill>
              <a:latin typeface="Calibri" pitchFamily="34" charset="0"/>
            </a:endParaRPr>
          </a:p>
        </p:txBody>
      </p:sp>
      <p:sp>
        <p:nvSpPr>
          <p:cNvPr id="10" name="Rectangle 7"/>
          <p:cNvSpPr>
            <a:spLocks noChangeArrowheads="1"/>
          </p:cNvSpPr>
          <p:nvPr/>
        </p:nvSpPr>
        <p:spPr bwMode="auto">
          <a:xfrm>
            <a:off x="5508104" y="1706166"/>
            <a:ext cx="27368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Self-help Groups</a:t>
            </a:r>
            <a:endParaRPr lang="el-GR" altLang="el-GR" sz="2000" dirty="0">
              <a:solidFill>
                <a:prstClr val="black"/>
              </a:solidFill>
              <a:latin typeface="Calibri" pitchFamily="34" charset="0"/>
            </a:endParaRPr>
          </a:p>
        </p:txBody>
      </p:sp>
      <p:sp>
        <p:nvSpPr>
          <p:cNvPr id="11" name="Rectangle 8"/>
          <p:cNvSpPr>
            <a:spLocks noChangeArrowheads="1"/>
          </p:cNvSpPr>
          <p:nvPr/>
        </p:nvSpPr>
        <p:spPr bwMode="auto">
          <a:xfrm>
            <a:off x="3275013" y="2420888"/>
            <a:ext cx="1655763" cy="20161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Northfield Military </a:t>
            </a:r>
          </a:p>
          <a:p>
            <a:pPr marL="319088" indent="-319088" algn="ctr"/>
            <a:r>
              <a:rPr lang="en-US" altLang="el-GR" sz="1400" b="1" dirty="0">
                <a:solidFill>
                  <a:prstClr val="black"/>
                </a:solidFill>
                <a:latin typeface="Calibri" pitchFamily="34" charset="0"/>
              </a:rPr>
              <a:t>Neurosis Centre </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Belmont Industrial</a:t>
            </a:r>
          </a:p>
          <a:p>
            <a:pPr marL="319088" indent="-319088" algn="ctr"/>
            <a:r>
              <a:rPr lang="en-US" altLang="el-GR" sz="1400" b="1" dirty="0">
                <a:solidFill>
                  <a:prstClr val="black"/>
                </a:solidFill>
                <a:latin typeface="Calibri" pitchFamily="34" charset="0"/>
              </a:rPr>
              <a:t>Neurosis Unit</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Henderson Hospital</a:t>
            </a:r>
            <a:endParaRPr lang="el-GR" altLang="el-GR" sz="1400" b="1" dirty="0">
              <a:solidFill>
                <a:prstClr val="black"/>
              </a:solidFill>
              <a:latin typeface="Calibri" pitchFamily="34" charset="0"/>
            </a:endParaRPr>
          </a:p>
        </p:txBody>
      </p:sp>
      <p:sp>
        <p:nvSpPr>
          <p:cNvPr id="12" name="Rectangle 9"/>
          <p:cNvSpPr>
            <a:spLocks noChangeArrowheads="1"/>
          </p:cNvSpPr>
          <p:nvPr/>
        </p:nvSpPr>
        <p:spPr bwMode="auto">
          <a:xfrm>
            <a:off x="5532834" y="2708832"/>
            <a:ext cx="2736850" cy="15128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Oxford Group Movement</a:t>
            </a:r>
          </a:p>
          <a:p>
            <a:pPr marL="319088" indent="-319088" algn="ctr"/>
            <a:r>
              <a:rPr lang="en-US" altLang="el-GR" sz="1400" b="1" dirty="0">
                <a:solidFill>
                  <a:prstClr val="black"/>
                </a:solidFill>
                <a:latin typeface="Calibri" pitchFamily="34" charset="0"/>
              </a:rPr>
              <a:t>AA</a:t>
            </a:r>
          </a:p>
          <a:p>
            <a:pPr marL="319088" indent="-319088" algn="ctr"/>
            <a:r>
              <a:rPr lang="en-US" altLang="el-GR" sz="1400" b="1" dirty="0" err="1">
                <a:solidFill>
                  <a:prstClr val="black"/>
                </a:solidFill>
                <a:latin typeface="Calibri" pitchFamily="34" charset="0"/>
              </a:rPr>
              <a:t>Synanon</a:t>
            </a:r>
            <a:endParaRPr lang="en-US" altLang="el-GR" sz="1400" b="1" dirty="0">
              <a:solidFill>
                <a:prstClr val="black"/>
              </a:solidFill>
              <a:latin typeface="Calibri" pitchFamily="34" charset="0"/>
            </a:endParaRPr>
          </a:p>
          <a:p>
            <a:pPr marL="319088" indent="-319088" algn="ctr"/>
            <a:r>
              <a:rPr lang="en-US" altLang="el-GR" sz="1400" b="1" dirty="0" err="1">
                <a:solidFill>
                  <a:prstClr val="black"/>
                </a:solidFill>
                <a:latin typeface="Calibri" pitchFamily="34" charset="0"/>
              </a:rPr>
              <a:t>Daytop</a:t>
            </a: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Phoenix  House</a:t>
            </a:r>
            <a:endParaRPr lang="el-GR" altLang="el-GR" sz="1400" b="1" dirty="0">
              <a:solidFill>
                <a:prstClr val="black"/>
              </a:solidFill>
              <a:latin typeface="Calibri" pitchFamily="34" charset="0"/>
            </a:endParaRPr>
          </a:p>
        </p:txBody>
      </p:sp>
      <p:sp>
        <p:nvSpPr>
          <p:cNvPr id="17" name="Rectangle 3"/>
          <p:cNvSpPr>
            <a:spLocks noGrp="1"/>
          </p:cNvSpPr>
          <p:nvPr>
            <p:ph type="body" idx="1"/>
          </p:nvPr>
        </p:nvSpPr>
        <p:spPr>
          <a:xfrm>
            <a:off x="540816" y="1252141"/>
            <a:ext cx="7704138" cy="460375"/>
          </a:xfrm>
        </p:spPr>
        <p:txBody>
          <a:bodyPr>
            <a:normAutofit fontScale="92500"/>
          </a:bodyPr>
          <a:lstStyle/>
          <a:p>
            <a:pPr eaLnBrk="1" hangingPunct="1">
              <a:lnSpc>
                <a:spcPct val="80000"/>
              </a:lnSpc>
              <a:buFont typeface="Wingdings" pitchFamily="2" charset="2"/>
              <a:buNone/>
            </a:pPr>
            <a:r>
              <a:rPr lang="en-US" altLang="el-GR" sz="2400" dirty="0">
                <a:latin typeface="Calibri" panose="020F0502020204030204" pitchFamily="34" charset="0"/>
              </a:rPr>
              <a:t>              </a:t>
            </a:r>
            <a:r>
              <a:rPr lang="en-US" altLang="el-GR" sz="2400" b="1" dirty="0">
                <a:latin typeface="Calibri" panose="020F0502020204030204" pitchFamily="34" charset="0"/>
              </a:rPr>
              <a:t>The British Model                              The American Model</a:t>
            </a:r>
            <a:endParaRPr lang="el-GR" altLang="el-GR" sz="1900" b="1" dirty="0">
              <a:latin typeface="Calibri" panose="020F0502020204030204" pitchFamily="34" charset="0"/>
            </a:endParaRPr>
          </a:p>
        </p:txBody>
      </p:sp>
    </p:spTree>
    <p:extLst>
      <p:ext uri="{BB962C8B-B14F-4D97-AF65-F5344CB8AC3E}">
        <p14:creationId xmlns:p14="http://schemas.microsoft.com/office/powerpoint/2010/main" val="33256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body" sz="quarter" idx="14"/>
          </p:nvPr>
        </p:nvSpPr>
        <p:spPr/>
        <p:txBody>
          <a:bodyPr>
            <a:normAutofit/>
          </a:bodyPr>
          <a:lstStyle/>
          <a:p>
            <a:pPr algn="ctr" eaLnBrk="1" hangingPunct="1"/>
            <a:r>
              <a:rPr lang="en-US" altLang="el-GR" sz="2400" b="1" dirty="0">
                <a:latin typeface="Calibri" panose="020F0502020204030204" pitchFamily="34" charset="0"/>
              </a:rPr>
              <a:t>    The Origins of the Therapeutic Community</a:t>
            </a:r>
            <a:endParaRPr lang="el-GR" altLang="el-GR" sz="2400" b="1" dirty="0">
              <a:latin typeface="Calibri" panose="020F0502020204030204" pitchFamily="34" charset="0"/>
            </a:endParaRPr>
          </a:p>
        </p:txBody>
      </p:sp>
      <p:sp>
        <p:nvSpPr>
          <p:cNvPr id="9" name="Rectangle 6"/>
          <p:cNvSpPr>
            <a:spLocks noChangeArrowheads="1"/>
          </p:cNvSpPr>
          <p:nvPr/>
        </p:nvSpPr>
        <p:spPr bwMode="auto">
          <a:xfrm>
            <a:off x="3666057" y="2060848"/>
            <a:ext cx="16573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Mental Health</a:t>
            </a:r>
            <a:endParaRPr lang="el-GR" altLang="el-GR" sz="2000" dirty="0">
              <a:solidFill>
                <a:prstClr val="black"/>
              </a:solidFill>
              <a:latin typeface="Calibri" pitchFamily="34" charset="0"/>
            </a:endParaRPr>
          </a:p>
        </p:txBody>
      </p:sp>
      <p:sp>
        <p:nvSpPr>
          <p:cNvPr id="11" name="Rectangle 8"/>
          <p:cNvSpPr>
            <a:spLocks noChangeArrowheads="1"/>
          </p:cNvSpPr>
          <p:nvPr/>
        </p:nvSpPr>
        <p:spPr bwMode="auto">
          <a:xfrm>
            <a:off x="3720397" y="3068960"/>
            <a:ext cx="1655763" cy="20161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Northfield Military </a:t>
            </a:r>
          </a:p>
          <a:p>
            <a:pPr marL="319088" indent="-319088" algn="ctr"/>
            <a:r>
              <a:rPr lang="en-US" altLang="el-GR" sz="1400" b="1" dirty="0">
                <a:solidFill>
                  <a:prstClr val="black"/>
                </a:solidFill>
                <a:latin typeface="Calibri" pitchFamily="34" charset="0"/>
              </a:rPr>
              <a:t>Neurosis Centre </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Belmont Industrial</a:t>
            </a:r>
          </a:p>
          <a:p>
            <a:pPr marL="319088" indent="-319088" algn="ctr"/>
            <a:r>
              <a:rPr lang="en-US" altLang="el-GR" sz="1400" b="1" dirty="0">
                <a:solidFill>
                  <a:prstClr val="black"/>
                </a:solidFill>
                <a:latin typeface="Calibri" pitchFamily="34" charset="0"/>
              </a:rPr>
              <a:t>Neurosis Unit</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Henderson Hospital</a:t>
            </a:r>
            <a:endParaRPr lang="el-GR" altLang="el-GR" sz="1400" b="1" dirty="0">
              <a:solidFill>
                <a:prstClr val="black"/>
              </a:solidFill>
              <a:latin typeface="Calibri" pitchFamily="34" charset="0"/>
            </a:endParaRPr>
          </a:p>
        </p:txBody>
      </p:sp>
      <p:sp>
        <p:nvSpPr>
          <p:cNvPr id="17" name="Rectangle 3"/>
          <p:cNvSpPr>
            <a:spLocks noGrp="1"/>
          </p:cNvSpPr>
          <p:nvPr>
            <p:ph type="body" idx="1"/>
          </p:nvPr>
        </p:nvSpPr>
        <p:spPr>
          <a:xfrm>
            <a:off x="2123728" y="1196752"/>
            <a:ext cx="4536504" cy="460375"/>
          </a:xfrm>
        </p:spPr>
        <p:txBody>
          <a:bodyPr>
            <a:normAutofit/>
          </a:bodyPr>
          <a:lstStyle/>
          <a:p>
            <a:pPr algn="ctr" eaLnBrk="1" hangingPunct="1">
              <a:lnSpc>
                <a:spcPct val="80000"/>
              </a:lnSpc>
              <a:buFont typeface="Wingdings" pitchFamily="2" charset="2"/>
              <a:buNone/>
            </a:pPr>
            <a:r>
              <a:rPr lang="en-US" altLang="el-GR" sz="2400" dirty="0">
                <a:latin typeface="Calibri" panose="020F0502020204030204" pitchFamily="34" charset="0"/>
              </a:rPr>
              <a:t>  </a:t>
            </a:r>
            <a:r>
              <a:rPr lang="en-US" altLang="el-GR" sz="2400" b="1" dirty="0">
                <a:latin typeface="Calibri" panose="020F0502020204030204" pitchFamily="34" charset="0"/>
              </a:rPr>
              <a:t>The British Model</a:t>
            </a:r>
            <a:endParaRPr lang="el-GR" altLang="el-GR" sz="1900" b="1" dirty="0">
              <a:latin typeface="Calibri" panose="020F0502020204030204" pitchFamily="34" charset="0"/>
            </a:endParaRPr>
          </a:p>
        </p:txBody>
      </p:sp>
      <p:sp>
        <p:nvSpPr>
          <p:cNvPr id="8" name="Ορθογώνιο 7"/>
          <p:cNvSpPr/>
          <p:nvPr/>
        </p:nvSpPr>
        <p:spPr>
          <a:xfrm rot="20589105">
            <a:off x="4155720" y="5080141"/>
            <a:ext cx="4045112" cy="707886"/>
          </a:xfrm>
          <a:prstGeom prst="rect">
            <a:avLst/>
          </a:prstGeom>
          <a:noFill/>
        </p:spPr>
        <p:txBody>
          <a:bodyPr wrap="square" lIns="91440" tIns="45720" rIns="91440" bIns="45720">
            <a:spAutoFit/>
          </a:bodyPr>
          <a:lstStyle/>
          <a:p>
            <a:pPr algn="ctr"/>
            <a:r>
              <a:rPr lang="en-US" sz="4000" b="1" spc="-3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rPr>
              <a:t>BIOpsycho</a:t>
            </a:r>
            <a:r>
              <a:rPr lang="en-US" sz="4000" b="1" cap="none" spc="-3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rPr>
              <a:t>social</a:t>
            </a:r>
            <a:endParaRPr lang="el-GR" sz="4000" b="1" cap="none"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1539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body" sz="quarter" idx="14"/>
          </p:nvPr>
        </p:nvSpPr>
        <p:spPr/>
        <p:txBody>
          <a:bodyPr>
            <a:normAutofit/>
          </a:bodyPr>
          <a:lstStyle/>
          <a:p>
            <a:pPr algn="ctr" eaLnBrk="1" hangingPunct="1"/>
            <a:r>
              <a:rPr lang="en-US" altLang="el-GR" sz="2400" b="1" dirty="0">
                <a:latin typeface="Calibri" panose="020F0502020204030204" pitchFamily="34" charset="0"/>
              </a:rPr>
              <a:t>    The Origins of the Therapeutic Community</a:t>
            </a:r>
            <a:endParaRPr lang="el-GR" altLang="el-GR" sz="2400" b="1" dirty="0">
              <a:latin typeface="Calibri" panose="020F0502020204030204" pitchFamily="34" charset="0"/>
            </a:endParaRPr>
          </a:p>
        </p:txBody>
      </p:sp>
      <p:sp>
        <p:nvSpPr>
          <p:cNvPr id="10" name="Rectangle 7"/>
          <p:cNvSpPr>
            <a:spLocks noChangeArrowheads="1"/>
          </p:cNvSpPr>
          <p:nvPr/>
        </p:nvSpPr>
        <p:spPr bwMode="auto">
          <a:xfrm>
            <a:off x="3131840" y="2137966"/>
            <a:ext cx="27368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Self-help Groups</a:t>
            </a:r>
            <a:endParaRPr lang="el-GR" altLang="el-GR" sz="2000" dirty="0">
              <a:solidFill>
                <a:prstClr val="black"/>
              </a:solidFill>
              <a:latin typeface="Calibri" pitchFamily="34" charset="0"/>
            </a:endParaRPr>
          </a:p>
        </p:txBody>
      </p:sp>
      <p:sp>
        <p:nvSpPr>
          <p:cNvPr id="12" name="Rectangle 9"/>
          <p:cNvSpPr>
            <a:spLocks noChangeArrowheads="1"/>
          </p:cNvSpPr>
          <p:nvPr/>
        </p:nvSpPr>
        <p:spPr bwMode="auto">
          <a:xfrm>
            <a:off x="3131840" y="3284984"/>
            <a:ext cx="2736850" cy="15128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Oxford Group Movement</a:t>
            </a:r>
          </a:p>
          <a:p>
            <a:pPr marL="319088" indent="-319088" algn="ctr"/>
            <a:r>
              <a:rPr lang="en-US" altLang="el-GR" sz="1400" b="1" dirty="0">
                <a:solidFill>
                  <a:prstClr val="black"/>
                </a:solidFill>
                <a:latin typeface="Calibri" pitchFamily="34" charset="0"/>
              </a:rPr>
              <a:t>AA</a:t>
            </a:r>
          </a:p>
          <a:p>
            <a:pPr marL="319088" indent="-319088" algn="ctr"/>
            <a:r>
              <a:rPr lang="en-US" altLang="el-GR" sz="1400" b="1" dirty="0" err="1">
                <a:solidFill>
                  <a:prstClr val="black"/>
                </a:solidFill>
                <a:latin typeface="Calibri" pitchFamily="34" charset="0"/>
              </a:rPr>
              <a:t>Synanon</a:t>
            </a:r>
            <a:endParaRPr lang="en-US" altLang="el-GR" sz="1400" b="1" dirty="0">
              <a:solidFill>
                <a:prstClr val="black"/>
              </a:solidFill>
              <a:latin typeface="Calibri" pitchFamily="34" charset="0"/>
            </a:endParaRPr>
          </a:p>
          <a:p>
            <a:pPr marL="319088" indent="-319088" algn="ctr"/>
            <a:r>
              <a:rPr lang="en-US" altLang="el-GR" sz="1400" b="1" dirty="0" err="1">
                <a:solidFill>
                  <a:prstClr val="black"/>
                </a:solidFill>
                <a:latin typeface="Calibri" pitchFamily="34" charset="0"/>
              </a:rPr>
              <a:t>Daytop</a:t>
            </a: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Phoenix  House</a:t>
            </a:r>
            <a:endParaRPr lang="el-GR" altLang="el-GR" sz="1400" b="1" dirty="0">
              <a:solidFill>
                <a:prstClr val="black"/>
              </a:solidFill>
              <a:latin typeface="Calibri" pitchFamily="34" charset="0"/>
            </a:endParaRPr>
          </a:p>
        </p:txBody>
      </p:sp>
      <p:sp>
        <p:nvSpPr>
          <p:cNvPr id="17" name="Rectangle 3"/>
          <p:cNvSpPr>
            <a:spLocks noGrp="1"/>
          </p:cNvSpPr>
          <p:nvPr>
            <p:ph type="body" idx="1"/>
          </p:nvPr>
        </p:nvSpPr>
        <p:spPr>
          <a:xfrm>
            <a:off x="2988097" y="1268760"/>
            <a:ext cx="3024336" cy="460375"/>
          </a:xfrm>
        </p:spPr>
        <p:txBody>
          <a:bodyPr>
            <a:normAutofit/>
          </a:bodyPr>
          <a:lstStyle/>
          <a:p>
            <a:pPr algn="ctr" eaLnBrk="1" hangingPunct="1">
              <a:lnSpc>
                <a:spcPct val="80000"/>
              </a:lnSpc>
              <a:buFont typeface="Wingdings" pitchFamily="2" charset="2"/>
              <a:buNone/>
            </a:pPr>
            <a:r>
              <a:rPr lang="en-US" altLang="el-GR" sz="2400" b="1" dirty="0">
                <a:latin typeface="Calibri" panose="020F0502020204030204" pitchFamily="34" charset="0"/>
              </a:rPr>
              <a:t>The American Model</a:t>
            </a:r>
            <a:endParaRPr lang="el-GR" altLang="el-GR" sz="1900" b="1" dirty="0">
              <a:latin typeface="Calibri" panose="020F0502020204030204" pitchFamily="34" charset="0"/>
            </a:endParaRPr>
          </a:p>
        </p:txBody>
      </p:sp>
      <p:sp>
        <p:nvSpPr>
          <p:cNvPr id="2" name="Ορθογώνιο 1"/>
          <p:cNvSpPr/>
          <p:nvPr/>
        </p:nvSpPr>
        <p:spPr>
          <a:xfrm rot="20589105">
            <a:off x="4155720" y="5080141"/>
            <a:ext cx="4045112" cy="707886"/>
          </a:xfrm>
          <a:prstGeom prst="rect">
            <a:avLst/>
          </a:prstGeom>
          <a:noFill/>
        </p:spPr>
        <p:txBody>
          <a:bodyPr wrap="square" lIns="91440" tIns="45720" rIns="91440" bIns="45720">
            <a:spAutoFit/>
          </a:bodyPr>
          <a:lstStyle/>
          <a:p>
            <a:pPr algn="ctr"/>
            <a:r>
              <a:rPr lang="en-US" sz="4000" b="1" cap="none" spc="-3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rPr>
              <a:t>bioPSYCHOsocial</a:t>
            </a:r>
            <a:endParaRPr lang="el-GR" sz="4000" b="1" cap="none"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875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124744"/>
            <a:ext cx="7704856" cy="529128"/>
          </a:xfrm>
        </p:spPr>
        <p:txBody>
          <a:bodyPr>
            <a:normAutofit fontScale="90000"/>
          </a:bodyPr>
          <a:lstStyle/>
          <a:p>
            <a:r>
              <a:rPr lang="en-US" b="1" dirty="0">
                <a:latin typeface="Calibri" panose="020F0502020204030204" pitchFamily="34" charset="0"/>
              </a:rPr>
              <a:t>Aristotle’s principals of public speaking</a:t>
            </a:r>
            <a:endParaRPr lang="el-GR" b="1" dirty="0">
              <a:latin typeface="Calibri" panose="020F050202020403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8224" y="4869160"/>
            <a:ext cx="199644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2132856"/>
            <a:ext cx="6912768" cy="1938992"/>
          </a:xfrm>
          <a:prstGeom prst="rect">
            <a:avLst/>
          </a:prstGeom>
          <a:noFill/>
        </p:spPr>
        <p:txBody>
          <a:bodyPr wrap="square" rtlCol="0">
            <a:spAutoFit/>
          </a:bodyPr>
          <a:lstStyle/>
          <a:p>
            <a:pPr marL="342900" indent="-342900">
              <a:buFont typeface="+mj-lt"/>
              <a:buAutoNum type="arabicPeriod"/>
            </a:pPr>
            <a:r>
              <a:rPr lang="en-US" sz="2400" dirty="0">
                <a:solidFill>
                  <a:srgbClr val="ECE9C6">
                    <a:lumMod val="25000"/>
                  </a:srgbClr>
                </a:solidFill>
                <a:latin typeface="Calibri" panose="020F0502020204030204" pitchFamily="34" charset="0"/>
              </a:rPr>
              <a:t>tell them what you will tell them</a:t>
            </a:r>
          </a:p>
          <a:p>
            <a:pPr marL="342900" indent="-342900">
              <a:buFont typeface="+mj-lt"/>
              <a:buAutoNum type="arabicPeriod"/>
            </a:pPr>
            <a:endParaRPr lang="en-US" sz="2400" dirty="0">
              <a:solidFill>
                <a:srgbClr val="ECE9C6">
                  <a:lumMod val="25000"/>
                </a:srgbClr>
              </a:solidFill>
              <a:latin typeface="Calibri" panose="020F0502020204030204" pitchFamily="34" charset="0"/>
            </a:endParaRPr>
          </a:p>
          <a:p>
            <a:pPr marL="342900" indent="-342900">
              <a:buFont typeface="+mj-lt"/>
              <a:buAutoNum type="arabicPeriod"/>
            </a:pPr>
            <a:r>
              <a:rPr lang="en-US" sz="2400" dirty="0">
                <a:solidFill>
                  <a:srgbClr val="ECE9C6">
                    <a:lumMod val="25000"/>
                  </a:srgbClr>
                </a:solidFill>
                <a:latin typeface="Calibri" panose="020F0502020204030204" pitchFamily="34" charset="0"/>
              </a:rPr>
              <a:t>tell them</a:t>
            </a:r>
          </a:p>
          <a:p>
            <a:pPr marL="342900" indent="-342900">
              <a:buFont typeface="+mj-lt"/>
              <a:buAutoNum type="arabicPeriod"/>
            </a:pPr>
            <a:endParaRPr lang="en-US" sz="2400" dirty="0">
              <a:solidFill>
                <a:srgbClr val="ECE9C6">
                  <a:lumMod val="25000"/>
                </a:srgbClr>
              </a:solidFill>
              <a:latin typeface="Calibri" panose="020F0502020204030204" pitchFamily="34" charset="0"/>
            </a:endParaRPr>
          </a:p>
          <a:p>
            <a:pPr marL="342900" indent="-342900">
              <a:buFont typeface="+mj-lt"/>
              <a:buAutoNum type="arabicPeriod"/>
            </a:pPr>
            <a:r>
              <a:rPr lang="en-US" sz="2400" dirty="0">
                <a:solidFill>
                  <a:srgbClr val="ECE9C6">
                    <a:lumMod val="25000"/>
                  </a:srgbClr>
                </a:solidFill>
                <a:latin typeface="Calibri" panose="020F0502020204030204" pitchFamily="34" charset="0"/>
              </a:rPr>
              <a:t>tell them what you told them </a:t>
            </a:r>
            <a:endParaRPr lang="el-GR" sz="2400" dirty="0">
              <a:solidFill>
                <a:srgbClr val="ECE9C6">
                  <a:lumMod val="25000"/>
                </a:srgbClr>
              </a:solidFill>
              <a:latin typeface="Calibri" panose="020F0502020204030204" pitchFamily="34" charset="0"/>
            </a:endParaRPr>
          </a:p>
        </p:txBody>
      </p:sp>
    </p:spTree>
    <p:extLst>
      <p:ext uri="{BB962C8B-B14F-4D97-AF65-F5344CB8AC3E}">
        <p14:creationId xmlns:p14="http://schemas.microsoft.com/office/powerpoint/2010/main" val="167119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body" sz="quarter" idx="14"/>
          </p:nvPr>
        </p:nvSpPr>
        <p:spPr/>
        <p:txBody>
          <a:bodyPr>
            <a:normAutofit/>
          </a:bodyPr>
          <a:lstStyle/>
          <a:p>
            <a:pPr algn="ctr" eaLnBrk="1" hangingPunct="1"/>
            <a:r>
              <a:rPr lang="en-US" altLang="el-GR" sz="2400" b="1" dirty="0">
                <a:latin typeface="Calibri" panose="020F0502020204030204" pitchFamily="34" charset="0"/>
              </a:rPr>
              <a:t>    The Origins of the Therapeutic Community</a:t>
            </a:r>
            <a:endParaRPr lang="el-GR" altLang="el-GR" sz="2400" b="1" dirty="0">
              <a:latin typeface="Calibri" panose="020F0502020204030204" pitchFamily="34" charset="0"/>
            </a:endParaRPr>
          </a:p>
        </p:txBody>
      </p:sp>
      <p:sp useBgFill="1">
        <p:nvSpPr>
          <p:cNvPr id="7" name="Rectangle 4"/>
          <p:cNvSpPr>
            <a:spLocks noChangeArrowheads="1"/>
          </p:cNvSpPr>
          <p:nvPr/>
        </p:nvSpPr>
        <p:spPr bwMode="auto">
          <a:xfrm>
            <a:off x="3131591" y="2052786"/>
            <a:ext cx="2591817" cy="415925"/>
          </a:xfrm>
          <a:prstGeom prst="rect">
            <a:avLst/>
          </a:prstGeom>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dirty="0">
                <a:solidFill>
                  <a:prstClr val="black"/>
                </a:solidFill>
              </a:rPr>
              <a:t>Educational/Social work</a:t>
            </a:r>
            <a:endParaRPr lang="el-GR" altLang="el-GR" dirty="0">
              <a:solidFill>
                <a:prstClr val="black"/>
              </a:solidFill>
            </a:endParaRPr>
          </a:p>
        </p:txBody>
      </p:sp>
      <p:sp>
        <p:nvSpPr>
          <p:cNvPr id="8" name="Rectangle 5"/>
          <p:cNvSpPr>
            <a:spLocks noChangeArrowheads="1"/>
          </p:cNvSpPr>
          <p:nvPr/>
        </p:nvSpPr>
        <p:spPr bwMode="auto">
          <a:xfrm>
            <a:off x="3203847" y="3068960"/>
            <a:ext cx="2519561" cy="14402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sz="1400" b="1" dirty="0">
                <a:solidFill>
                  <a:prstClr val="black"/>
                </a:solidFill>
              </a:rPr>
              <a:t>Boy’s Republic</a:t>
            </a:r>
          </a:p>
          <a:p>
            <a:pPr algn="ctr" eaLnBrk="1" hangingPunct="1"/>
            <a:r>
              <a:rPr lang="en-US" altLang="el-GR" sz="1400" b="1" dirty="0">
                <a:solidFill>
                  <a:prstClr val="black"/>
                </a:solidFill>
              </a:rPr>
              <a:t>Little Commonwealth</a:t>
            </a:r>
          </a:p>
          <a:p>
            <a:pPr algn="ctr" eaLnBrk="1" hangingPunct="1"/>
            <a:r>
              <a:rPr lang="en-US" altLang="el-GR" sz="1400" b="1" dirty="0" err="1">
                <a:solidFill>
                  <a:prstClr val="black"/>
                </a:solidFill>
              </a:rPr>
              <a:t>Hawkspur</a:t>
            </a:r>
            <a:r>
              <a:rPr lang="en-US" altLang="el-GR" sz="1400" b="1" dirty="0">
                <a:solidFill>
                  <a:prstClr val="black"/>
                </a:solidFill>
              </a:rPr>
              <a:t> Experiment</a:t>
            </a:r>
          </a:p>
          <a:p>
            <a:pPr algn="ctr" eaLnBrk="1" hangingPunct="1"/>
            <a:r>
              <a:rPr lang="en-US" altLang="el-GR" sz="1400" b="1" dirty="0">
                <a:solidFill>
                  <a:prstClr val="black"/>
                </a:solidFill>
              </a:rPr>
              <a:t>Summerhill School</a:t>
            </a:r>
          </a:p>
          <a:p>
            <a:pPr algn="ctr" eaLnBrk="1" hangingPunct="1"/>
            <a:r>
              <a:rPr lang="en-US" altLang="el-GR" sz="1400" b="1" dirty="0">
                <a:solidFill>
                  <a:prstClr val="black"/>
                </a:solidFill>
              </a:rPr>
              <a:t>Order of Woodcraft Chivalry</a:t>
            </a:r>
            <a:endParaRPr lang="el-GR" altLang="el-GR" sz="1400" b="1" dirty="0">
              <a:solidFill>
                <a:prstClr val="black"/>
              </a:solidFill>
            </a:endParaRPr>
          </a:p>
        </p:txBody>
      </p:sp>
      <p:sp>
        <p:nvSpPr>
          <p:cNvPr id="18" name="Rectangle 3"/>
          <p:cNvSpPr>
            <a:spLocks noGrp="1"/>
          </p:cNvSpPr>
          <p:nvPr>
            <p:ph type="body" idx="1"/>
          </p:nvPr>
        </p:nvSpPr>
        <p:spPr>
          <a:xfrm>
            <a:off x="2123728" y="1196752"/>
            <a:ext cx="4536504" cy="460375"/>
          </a:xfrm>
        </p:spPr>
        <p:txBody>
          <a:bodyPr>
            <a:normAutofit/>
          </a:bodyPr>
          <a:lstStyle/>
          <a:p>
            <a:pPr algn="ctr" eaLnBrk="1" hangingPunct="1">
              <a:lnSpc>
                <a:spcPct val="80000"/>
              </a:lnSpc>
              <a:buFont typeface="Wingdings" pitchFamily="2" charset="2"/>
              <a:buNone/>
            </a:pPr>
            <a:r>
              <a:rPr lang="en-US" altLang="el-GR" sz="2400" dirty="0">
                <a:latin typeface="Calibri" panose="020F0502020204030204" pitchFamily="34" charset="0"/>
              </a:rPr>
              <a:t>  </a:t>
            </a:r>
            <a:r>
              <a:rPr lang="en-US" altLang="el-GR" sz="2400" b="1" dirty="0">
                <a:latin typeface="Calibri" panose="020F0502020204030204" pitchFamily="34" charset="0"/>
              </a:rPr>
              <a:t>The British Model</a:t>
            </a:r>
            <a:endParaRPr lang="el-GR" altLang="el-GR" sz="1900" b="1" dirty="0">
              <a:latin typeface="Calibri" panose="020F0502020204030204" pitchFamily="34" charset="0"/>
            </a:endParaRPr>
          </a:p>
        </p:txBody>
      </p:sp>
      <p:sp>
        <p:nvSpPr>
          <p:cNvPr id="10" name="Ορθογώνιο 9"/>
          <p:cNvSpPr/>
          <p:nvPr/>
        </p:nvSpPr>
        <p:spPr>
          <a:xfrm rot="20589105">
            <a:off x="4155720" y="5080141"/>
            <a:ext cx="4045112" cy="707886"/>
          </a:xfrm>
          <a:prstGeom prst="rect">
            <a:avLst/>
          </a:prstGeom>
          <a:noFill/>
        </p:spPr>
        <p:txBody>
          <a:bodyPr wrap="square" lIns="91440" tIns="45720" rIns="91440" bIns="45720">
            <a:spAutoFit/>
          </a:bodyPr>
          <a:lstStyle/>
          <a:p>
            <a:pPr algn="ctr"/>
            <a:r>
              <a:rPr lang="en-US" sz="4000" b="1" cap="none" spc="-3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rPr>
              <a:t>biopsychoSOCIAL</a:t>
            </a:r>
            <a:endParaRPr lang="el-GR" sz="4000" b="1" cap="none"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189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body" sz="quarter" idx="14"/>
          </p:nvPr>
        </p:nvSpPr>
        <p:spPr/>
        <p:txBody>
          <a:bodyPr>
            <a:normAutofit/>
          </a:bodyPr>
          <a:lstStyle/>
          <a:p>
            <a:pPr algn="ctr" eaLnBrk="1" hangingPunct="1"/>
            <a:r>
              <a:rPr lang="en-US" altLang="el-GR" sz="2400" b="1" dirty="0">
                <a:latin typeface="Calibri" panose="020F0502020204030204" pitchFamily="34" charset="0"/>
              </a:rPr>
              <a:t>    The Origins of the Therapeutic Community</a:t>
            </a:r>
            <a:endParaRPr lang="el-GR" altLang="el-GR" sz="2400" b="1" dirty="0">
              <a:latin typeface="Calibri" panose="020F0502020204030204" pitchFamily="34" charset="0"/>
            </a:endParaRPr>
          </a:p>
        </p:txBody>
      </p:sp>
      <p:sp useBgFill="1">
        <p:nvSpPr>
          <p:cNvPr id="7" name="Rectangle 4"/>
          <p:cNvSpPr>
            <a:spLocks noChangeArrowheads="1"/>
          </p:cNvSpPr>
          <p:nvPr/>
        </p:nvSpPr>
        <p:spPr bwMode="auto">
          <a:xfrm>
            <a:off x="514822" y="1700808"/>
            <a:ext cx="2591817" cy="415925"/>
          </a:xfrm>
          <a:prstGeom prst="rect">
            <a:avLst/>
          </a:prstGeom>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dirty="0">
                <a:solidFill>
                  <a:prstClr val="black"/>
                </a:solidFill>
              </a:rPr>
              <a:t>Educational/Social work</a:t>
            </a:r>
            <a:endParaRPr lang="el-GR" altLang="el-GR" dirty="0">
              <a:solidFill>
                <a:prstClr val="black"/>
              </a:solidFill>
            </a:endParaRPr>
          </a:p>
        </p:txBody>
      </p:sp>
      <p:sp>
        <p:nvSpPr>
          <p:cNvPr id="8" name="Rectangle 5"/>
          <p:cNvSpPr>
            <a:spLocks noChangeArrowheads="1"/>
          </p:cNvSpPr>
          <p:nvPr/>
        </p:nvSpPr>
        <p:spPr bwMode="auto">
          <a:xfrm>
            <a:off x="550949" y="2708831"/>
            <a:ext cx="2519561" cy="14402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lvl1pPr marL="319088" indent="-319088"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6pPr>
            <a:lvl7pPr marL="29718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7pPr>
            <a:lvl8pPr marL="34290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8pPr>
            <a:lvl9pPr marL="3886200" indent="-228600" eaLnBrk="0" fontAlgn="base" hangingPunct="0">
              <a:spcBef>
                <a:spcPts val="700"/>
              </a:spcBef>
              <a:spcAft>
                <a:spcPct val="0"/>
              </a:spcAft>
              <a:buClr>
                <a:schemeClr val="accent2"/>
              </a:buClr>
              <a:buSzPct val="60000"/>
              <a:buFont typeface="Wingdings" pitchFamily="2" charset="2"/>
              <a:defRPr sz="2000">
                <a:solidFill>
                  <a:schemeClr val="tx1"/>
                </a:solidFill>
                <a:latin typeface="Calibri" pitchFamily="34" charset="0"/>
              </a:defRPr>
            </a:lvl9pPr>
          </a:lstStyle>
          <a:p>
            <a:pPr algn="ctr" eaLnBrk="1" hangingPunct="1"/>
            <a:r>
              <a:rPr lang="en-US" altLang="el-GR" sz="1400" b="1" dirty="0">
                <a:solidFill>
                  <a:prstClr val="black"/>
                </a:solidFill>
              </a:rPr>
              <a:t>Boy’s Republic</a:t>
            </a:r>
          </a:p>
          <a:p>
            <a:pPr algn="ctr" eaLnBrk="1" hangingPunct="1"/>
            <a:r>
              <a:rPr lang="en-US" altLang="el-GR" sz="1400" b="1" dirty="0">
                <a:solidFill>
                  <a:prstClr val="black"/>
                </a:solidFill>
              </a:rPr>
              <a:t>Little Commonwealth</a:t>
            </a:r>
          </a:p>
          <a:p>
            <a:pPr algn="ctr" eaLnBrk="1" hangingPunct="1"/>
            <a:r>
              <a:rPr lang="en-US" altLang="el-GR" sz="1400" b="1" dirty="0" err="1">
                <a:solidFill>
                  <a:prstClr val="black"/>
                </a:solidFill>
              </a:rPr>
              <a:t>Hawkspur</a:t>
            </a:r>
            <a:r>
              <a:rPr lang="en-US" altLang="el-GR" sz="1400" b="1" dirty="0">
                <a:solidFill>
                  <a:prstClr val="black"/>
                </a:solidFill>
              </a:rPr>
              <a:t> Experiment</a:t>
            </a:r>
          </a:p>
          <a:p>
            <a:pPr algn="ctr" eaLnBrk="1" hangingPunct="1"/>
            <a:r>
              <a:rPr lang="en-US" altLang="el-GR" sz="1400" b="1" dirty="0">
                <a:solidFill>
                  <a:prstClr val="black"/>
                </a:solidFill>
              </a:rPr>
              <a:t>Summerhill School</a:t>
            </a:r>
          </a:p>
          <a:p>
            <a:pPr algn="ctr" eaLnBrk="1" hangingPunct="1"/>
            <a:r>
              <a:rPr lang="en-US" altLang="el-GR" sz="1400" b="1" dirty="0">
                <a:solidFill>
                  <a:prstClr val="black"/>
                </a:solidFill>
              </a:rPr>
              <a:t>Order of Woodcraft Chivalry</a:t>
            </a:r>
            <a:endParaRPr lang="el-GR" altLang="el-GR" sz="1400" b="1" dirty="0">
              <a:solidFill>
                <a:prstClr val="black"/>
              </a:solidFill>
            </a:endParaRPr>
          </a:p>
        </p:txBody>
      </p:sp>
      <p:sp>
        <p:nvSpPr>
          <p:cNvPr id="9" name="Rectangle 6"/>
          <p:cNvSpPr>
            <a:spLocks noChangeArrowheads="1"/>
          </p:cNvSpPr>
          <p:nvPr/>
        </p:nvSpPr>
        <p:spPr bwMode="auto">
          <a:xfrm>
            <a:off x="3275013" y="1712516"/>
            <a:ext cx="16573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Mental Health</a:t>
            </a:r>
            <a:endParaRPr lang="el-GR" altLang="el-GR" sz="2000" dirty="0">
              <a:solidFill>
                <a:prstClr val="black"/>
              </a:solidFill>
              <a:latin typeface="Calibri" pitchFamily="34" charset="0"/>
            </a:endParaRPr>
          </a:p>
        </p:txBody>
      </p:sp>
      <p:sp>
        <p:nvSpPr>
          <p:cNvPr id="10" name="Rectangle 7"/>
          <p:cNvSpPr>
            <a:spLocks noChangeArrowheads="1"/>
          </p:cNvSpPr>
          <p:nvPr/>
        </p:nvSpPr>
        <p:spPr bwMode="auto">
          <a:xfrm>
            <a:off x="5508104" y="1706166"/>
            <a:ext cx="2736850" cy="431800"/>
          </a:xfrm>
          <a:prstGeom prst="rect">
            <a:avLst/>
          </a:prstGeom>
          <a:gradFill rotWithShape="0">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l="-20818" t="-499237" r="-231985" b="-1049618"/>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9088" indent="-319088" algn="ctr"/>
            <a:r>
              <a:rPr lang="en-US" altLang="el-GR" sz="2000" dirty="0">
                <a:solidFill>
                  <a:prstClr val="black"/>
                </a:solidFill>
                <a:latin typeface="Calibri" pitchFamily="34" charset="0"/>
              </a:rPr>
              <a:t>Self-help Groups</a:t>
            </a:r>
            <a:endParaRPr lang="el-GR" altLang="el-GR" sz="2000" dirty="0">
              <a:solidFill>
                <a:prstClr val="black"/>
              </a:solidFill>
              <a:latin typeface="Calibri" pitchFamily="34" charset="0"/>
            </a:endParaRPr>
          </a:p>
        </p:txBody>
      </p:sp>
      <p:sp>
        <p:nvSpPr>
          <p:cNvPr id="11" name="Rectangle 8"/>
          <p:cNvSpPr>
            <a:spLocks noChangeArrowheads="1"/>
          </p:cNvSpPr>
          <p:nvPr/>
        </p:nvSpPr>
        <p:spPr bwMode="auto">
          <a:xfrm>
            <a:off x="3275013" y="2420888"/>
            <a:ext cx="1655763" cy="20161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Northfield Military </a:t>
            </a:r>
          </a:p>
          <a:p>
            <a:pPr marL="319088" indent="-319088" algn="ctr"/>
            <a:r>
              <a:rPr lang="en-US" altLang="el-GR" sz="1400" b="1" dirty="0">
                <a:solidFill>
                  <a:prstClr val="black"/>
                </a:solidFill>
                <a:latin typeface="Calibri" pitchFamily="34" charset="0"/>
              </a:rPr>
              <a:t>Neurosis Centre </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Belmont Industrial</a:t>
            </a:r>
          </a:p>
          <a:p>
            <a:pPr marL="319088" indent="-319088" algn="ctr"/>
            <a:r>
              <a:rPr lang="en-US" altLang="el-GR" sz="1400" b="1" dirty="0">
                <a:solidFill>
                  <a:prstClr val="black"/>
                </a:solidFill>
                <a:latin typeface="Calibri" pitchFamily="34" charset="0"/>
              </a:rPr>
              <a:t>Neurosis Unit</a:t>
            </a:r>
          </a:p>
          <a:p>
            <a:pPr marL="319088" indent="-319088" algn="ct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Henderson Hospital</a:t>
            </a:r>
            <a:endParaRPr lang="el-GR" altLang="el-GR" sz="1400" b="1" dirty="0">
              <a:solidFill>
                <a:prstClr val="black"/>
              </a:solidFill>
              <a:latin typeface="Calibri" pitchFamily="34" charset="0"/>
            </a:endParaRPr>
          </a:p>
        </p:txBody>
      </p:sp>
      <p:sp>
        <p:nvSpPr>
          <p:cNvPr id="12" name="Rectangle 9"/>
          <p:cNvSpPr>
            <a:spLocks noChangeArrowheads="1"/>
          </p:cNvSpPr>
          <p:nvPr/>
        </p:nvSpPr>
        <p:spPr bwMode="auto">
          <a:xfrm>
            <a:off x="5532834" y="2708832"/>
            <a:ext cx="2736850" cy="15128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solidFill>
              <a:schemeClr val="tx1"/>
            </a:solidFill>
            <a:miter lim="800000"/>
            <a:headEnd/>
            <a:tailEnd/>
          </a:ln>
          <a:effectLst>
            <a:glow rad="127000">
              <a:srgbClr val="C00000"/>
            </a:glow>
          </a:effectLst>
          <a:extLst/>
        </p:spPr>
        <p:txBody>
          <a:bodyPr wrap="none" anchor="ctr"/>
          <a:lstStyle/>
          <a:p>
            <a:pPr marL="319088" indent="-319088" algn="ctr"/>
            <a:r>
              <a:rPr lang="en-US" altLang="el-GR" sz="1400" b="1" dirty="0">
                <a:solidFill>
                  <a:prstClr val="black"/>
                </a:solidFill>
                <a:latin typeface="Calibri" pitchFamily="34" charset="0"/>
              </a:rPr>
              <a:t>Oxford Group Movement</a:t>
            </a:r>
          </a:p>
          <a:p>
            <a:pPr marL="319088" indent="-319088" algn="ctr"/>
            <a:r>
              <a:rPr lang="en-US" altLang="el-GR" sz="1400" b="1" dirty="0">
                <a:solidFill>
                  <a:prstClr val="black"/>
                </a:solidFill>
                <a:latin typeface="Calibri" pitchFamily="34" charset="0"/>
              </a:rPr>
              <a:t>AA</a:t>
            </a:r>
          </a:p>
          <a:p>
            <a:pPr marL="319088" indent="-319088" algn="ctr"/>
            <a:r>
              <a:rPr lang="en-US" altLang="el-GR" sz="1400" b="1" dirty="0" err="1">
                <a:solidFill>
                  <a:prstClr val="black"/>
                </a:solidFill>
                <a:latin typeface="Calibri" pitchFamily="34" charset="0"/>
              </a:rPr>
              <a:t>Synanon</a:t>
            </a:r>
            <a:endParaRPr lang="en-US" altLang="el-GR" sz="1400" b="1" dirty="0">
              <a:solidFill>
                <a:prstClr val="black"/>
              </a:solidFill>
              <a:latin typeface="Calibri" pitchFamily="34" charset="0"/>
            </a:endParaRPr>
          </a:p>
          <a:p>
            <a:pPr marL="319088" indent="-319088" algn="ctr"/>
            <a:r>
              <a:rPr lang="en-US" altLang="el-GR" sz="1400" b="1" dirty="0" err="1">
                <a:solidFill>
                  <a:prstClr val="black"/>
                </a:solidFill>
                <a:latin typeface="Calibri" pitchFamily="34" charset="0"/>
              </a:rPr>
              <a:t>Daytop</a:t>
            </a:r>
            <a:endParaRPr lang="en-US" altLang="el-GR" sz="1400" b="1" dirty="0">
              <a:solidFill>
                <a:prstClr val="black"/>
              </a:solidFill>
              <a:latin typeface="Calibri" pitchFamily="34" charset="0"/>
            </a:endParaRPr>
          </a:p>
          <a:p>
            <a:pPr marL="319088" indent="-319088" algn="ctr"/>
            <a:r>
              <a:rPr lang="en-US" altLang="el-GR" sz="1400" b="1" dirty="0">
                <a:solidFill>
                  <a:prstClr val="black"/>
                </a:solidFill>
                <a:latin typeface="Calibri" pitchFamily="34" charset="0"/>
              </a:rPr>
              <a:t>Phoenix  House</a:t>
            </a:r>
            <a:endParaRPr lang="el-GR" altLang="el-GR" sz="1400" b="1" dirty="0">
              <a:solidFill>
                <a:prstClr val="black"/>
              </a:solidFill>
              <a:latin typeface="Calibri" pitchFamily="34" charset="0"/>
            </a:endParaRPr>
          </a:p>
        </p:txBody>
      </p:sp>
      <p:sp>
        <p:nvSpPr>
          <p:cNvPr id="13" name="Rectangle 11"/>
          <p:cNvSpPr>
            <a:spLocks noChangeArrowheads="1"/>
          </p:cNvSpPr>
          <p:nvPr/>
        </p:nvSpPr>
        <p:spPr bwMode="auto">
          <a:xfrm>
            <a:off x="1115616" y="5157192"/>
            <a:ext cx="6480720" cy="1224558"/>
          </a:xfrm>
          <a:prstGeom prst="rect">
            <a:avLst/>
          </a:prstGeom>
          <a:gradFill>
            <a:gsLst>
              <a:gs pos="0">
                <a:schemeClr val="accent1">
                  <a:lumMod val="60000"/>
                  <a:lumOff val="40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ln w="9525" algn="ctr">
            <a:solidFill>
              <a:schemeClr val="tx1"/>
            </a:solidFill>
            <a:miter lim="800000"/>
            <a:headEnd/>
            <a:tailEnd/>
          </a:ln>
          <a:effectLst/>
          <a:scene3d>
            <a:camera prst="orthographicFront"/>
            <a:lightRig rig="threePt" dir="t"/>
          </a:scene3d>
          <a:sp3d contourW="50800" prstMaterial="metal">
            <a:bevelT w="101600" prst="riblet"/>
            <a:contourClr>
              <a:srgbClr val="C00000"/>
            </a:contourClr>
          </a:sp3d>
          <a:extLst/>
        </p:spPr>
        <p:txBody>
          <a:bodyPr wrap="none" anchor="ctr"/>
          <a:lstStyle/>
          <a:p>
            <a:pPr marL="319088" indent="-319088" algn="ctr"/>
            <a:r>
              <a:rPr lang="en-US" altLang="el-GR" sz="2000" dirty="0">
                <a:solidFill>
                  <a:prstClr val="black"/>
                </a:solidFill>
                <a:latin typeface="Calibri" pitchFamily="34" charset="0"/>
              </a:rPr>
              <a:t>First International Conference of Therapeutic Communities</a:t>
            </a:r>
          </a:p>
          <a:p>
            <a:pPr marL="319088" indent="-319088" algn="ctr"/>
            <a:r>
              <a:rPr lang="en-US" altLang="el-GR" sz="2000" dirty="0">
                <a:solidFill>
                  <a:prstClr val="black"/>
                </a:solidFill>
                <a:latin typeface="Calibri" pitchFamily="34" charset="0"/>
              </a:rPr>
              <a:t>Norrkoping, Sweden 1975</a:t>
            </a:r>
            <a:endParaRPr lang="el-GR" altLang="el-GR" sz="2000" dirty="0">
              <a:solidFill>
                <a:prstClr val="black"/>
              </a:solidFill>
              <a:latin typeface="Calibri" pitchFamily="34" charset="0"/>
            </a:endParaRPr>
          </a:p>
        </p:txBody>
      </p:sp>
      <p:cxnSp>
        <p:nvCxnSpPr>
          <p:cNvPr id="14" name="Ευθεία γραμμή σύνδεσης 13"/>
          <p:cNvCxnSpPr/>
          <p:nvPr/>
        </p:nvCxnSpPr>
        <p:spPr>
          <a:xfrm>
            <a:off x="1783135" y="4205033"/>
            <a:ext cx="2581375" cy="896206"/>
          </a:xfrm>
          <a:prstGeom prst="line">
            <a:avLst/>
          </a:prstGeom>
          <a:ln w="101600">
            <a:solidFill>
              <a:srgbClr val="991A0D">
                <a:alpha val="74902"/>
              </a:srgb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a:off x="4355976" y="4293096"/>
            <a:ext cx="2545283" cy="824830"/>
          </a:xfrm>
          <a:prstGeom prst="line">
            <a:avLst/>
          </a:prstGeom>
          <a:ln w="101600">
            <a:solidFill>
              <a:srgbClr val="991A0D">
                <a:alpha val="74902"/>
              </a:srgb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3491880" y="4509120"/>
            <a:ext cx="611808" cy="288032"/>
          </a:xfrm>
          <a:prstGeom prst="line">
            <a:avLst/>
          </a:prstGeom>
          <a:ln w="101600">
            <a:solidFill>
              <a:srgbClr val="991A0D">
                <a:alpha val="74902"/>
              </a:srgb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7" name="Rectangle 3"/>
          <p:cNvSpPr>
            <a:spLocks noGrp="1"/>
          </p:cNvSpPr>
          <p:nvPr>
            <p:ph type="body" idx="1"/>
          </p:nvPr>
        </p:nvSpPr>
        <p:spPr>
          <a:xfrm>
            <a:off x="540816" y="1124744"/>
            <a:ext cx="7704138" cy="460375"/>
          </a:xfrm>
        </p:spPr>
        <p:txBody>
          <a:bodyPr>
            <a:normAutofit fontScale="70000" lnSpcReduction="20000"/>
          </a:bodyPr>
          <a:lstStyle/>
          <a:p>
            <a:pPr eaLnBrk="1" hangingPunct="1">
              <a:lnSpc>
                <a:spcPct val="80000"/>
              </a:lnSpc>
              <a:buFont typeface="Wingdings" pitchFamily="2" charset="2"/>
              <a:buNone/>
            </a:pPr>
            <a:r>
              <a:rPr lang="en-US" altLang="el-GR" sz="2400" dirty="0">
                <a:latin typeface="Calibri" panose="020F0502020204030204" pitchFamily="34" charset="0"/>
              </a:rPr>
              <a:t>                  </a:t>
            </a:r>
            <a:r>
              <a:rPr lang="en-US" altLang="el-GR" sz="2400" b="1" dirty="0">
                <a:latin typeface="Calibri" panose="020F0502020204030204" pitchFamily="34" charset="0"/>
              </a:rPr>
              <a:t>The British Model                                                         The American Model</a:t>
            </a:r>
          </a:p>
          <a:p>
            <a:pPr eaLnBrk="1" hangingPunct="1">
              <a:lnSpc>
                <a:spcPct val="80000"/>
              </a:lnSpc>
              <a:buFont typeface="Wingdings" pitchFamily="2" charset="2"/>
              <a:buNone/>
            </a:pPr>
            <a:r>
              <a:rPr lang="en-US" altLang="el-GR" dirty="0">
                <a:latin typeface="Calibri" panose="020F0502020204030204" pitchFamily="34" charset="0"/>
              </a:rPr>
              <a:t>                (democratic / old TC)                                                    (hierarchical / new TC)</a:t>
            </a:r>
            <a:endParaRPr lang="el-GR" altLang="el-GR" sz="1900" b="1" dirty="0">
              <a:latin typeface="Calibri" panose="020F0502020204030204" pitchFamily="34" charset="0"/>
            </a:endParaRPr>
          </a:p>
        </p:txBody>
      </p:sp>
    </p:spTree>
    <p:extLst>
      <p:ext uri="{BB962C8B-B14F-4D97-AF65-F5344CB8AC3E}">
        <p14:creationId xmlns:p14="http://schemas.microsoft.com/office/powerpoint/2010/main" val="425514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type="body" idx="1"/>
          </p:nvPr>
        </p:nvSpPr>
        <p:spPr>
          <a:xfrm>
            <a:off x="539552" y="1772816"/>
            <a:ext cx="8153400" cy="4281488"/>
          </a:xfrm>
        </p:spPr>
        <p:txBody>
          <a:bodyPr/>
          <a:lstStyle/>
          <a:p>
            <a:pPr eaLnBrk="1" hangingPunct="1">
              <a:buFont typeface="Wingdings" pitchFamily="2" charset="2"/>
              <a:buNone/>
            </a:pPr>
            <a:r>
              <a:rPr lang="en-US" altLang="el-GR" dirty="0">
                <a:latin typeface="Calibri" panose="020F0502020204030204" pitchFamily="34" charset="0"/>
              </a:rPr>
              <a:t> </a:t>
            </a:r>
            <a:endParaRPr lang="el-GR" altLang="el-GR" dirty="0">
              <a:latin typeface="Calibri" panose="020F0502020204030204" pitchFamily="34"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83" y="1056159"/>
            <a:ext cx="4032448" cy="5413123"/>
          </a:xfrm>
          <a:prstGeom prst="rect">
            <a:avLst/>
          </a:prstGeom>
        </p:spPr>
      </p:pic>
    </p:spTree>
    <p:extLst>
      <p:ext uri="{BB962C8B-B14F-4D97-AF65-F5344CB8AC3E}">
        <p14:creationId xmlns:p14="http://schemas.microsoft.com/office/powerpoint/2010/main" val="394869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124744"/>
            <a:ext cx="3803463" cy="5386168"/>
          </a:xfrm>
          <a:prstGeom prst="rect">
            <a:avLst/>
          </a:prstGeom>
        </p:spPr>
      </p:pic>
    </p:spTree>
    <p:extLst>
      <p:ext uri="{BB962C8B-B14F-4D97-AF65-F5344CB8AC3E}">
        <p14:creationId xmlns:p14="http://schemas.microsoft.com/office/powerpoint/2010/main" val="414205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15" y="1628774"/>
            <a:ext cx="7955219" cy="4176490"/>
          </a:xfrm>
          <a:prstGeom prst="rect">
            <a:avLst/>
          </a:prstGeom>
        </p:spPr>
      </p:pic>
    </p:spTree>
    <p:extLst>
      <p:ext uri="{BB962C8B-B14F-4D97-AF65-F5344CB8AC3E}">
        <p14:creationId xmlns:p14="http://schemas.microsoft.com/office/powerpoint/2010/main" val="34293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3"/>
          </p:nvPr>
        </p:nvSpPr>
        <p:spPr>
          <a:xfrm>
            <a:off x="1763688" y="1424236"/>
            <a:ext cx="1944216" cy="648072"/>
          </a:xfrm>
          <a:solidFill>
            <a:srgbClr val="991A0D"/>
          </a:solidFill>
          <a:ln>
            <a:solidFill>
              <a:srgbClr val="991A0D"/>
            </a:solidFill>
          </a:ln>
          <a:effectLst>
            <a:outerShdw blurRad="50800" dist="38100" dir="13500000" algn="br" rotWithShape="0">
              <a:prstClr val="black">
                <a:alpha val="40000"/>
              </a:prstClr>
            </a:outerShdw>
          </a:effectLst>
        </p:spPr>
        <p:txBody>
          <a:bodyPr anchor="ctr">
            <a:normAutofit/>
          </a:bodyPr>
          <a:lstStyle/>
          <a:p>
            <a:pPr algn="ctr"/>
            <a:r>
              <a:rPr lang="en-US" dirty="0">
                <a:solidFill>
                  <a:schemeClr val="bg1"/>
                </a:solidFill>
                <a:latin typeface="Calibri" panose="020F0502020204030204" pitchFamily="34" charset="0"/>
              </a:rPr>
              <a:t>philosophy     </a:t>
            </a:r>
            <a:endParaRPr lang="el-GR" dirty="0">
              <a:solidFill>
                <a:schemeClr val="bg1"/>
              </a:solidFill>
              <a:latin typeface="Calibri" panose="020F0502020204030204" pitchFamily="34" charset="0"/>
            </a:endParaRPr>
          </a:p>
        </p:txBody>
      </p:sp>
      <p:sp>
        <p:nvSpPr>
          <p:cNvPr id="5" name="Θέση κειμένου 4"/>
          <p:cNvSpPr>
            <a:spLocks noGrp="1"/>
          </p:cNvSpPr>
          <p:nvPr>
            <p:ph type="body" sz="quarter" idx="15"/>
          </p:nvPr>
        </p:nvSpPr>
        <p:spPr>
          <a:xfrm>
            <a:off x="4427984" y="1424075"/>
            <a:ext cx="2664296" cy="722218"/>
          </a:xfrm>
          <a:gradFill>
            <a:gsLst>
              <a:gs pos="67000">
                <a:srgbClr val="DFCECC"/>
              </a:gs>
              <a:gs pos="39344">
                <a:srgbClr val="D5BBB8"/>
              </a:gs>
              <a:gs pos="9000">
                <a:srgbClr val="CCAAA7"/>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991A0D"/>
            </a:solidFill>
          </a:ln>
        </p:spPr>
        <p:txBody>
          <a:bodyPr anchor="ctr"/>
          <a:lstStyle/>
          <a:p>
            <a:r>
              <a:rPr lang="en-US" dirty="0" err="1">
                <a:latin typeface="Calibri" panose="020F0502020204030204" pitchFamily="34" charset="0"/>
              </a:rPr>
              <a:t>philos</a:t>
            </a:r>
            <a:r>
              <a:rPr lang="en-US" dirty="0">
                <a:latin typeface="Calibri" panose="020F0502020204030204" pitchFamily="34" charset="0"/>
              </a:rPr>
              <a:t>     +      </a:t>
            </a:r>
            <a:r>
              <a:rPr lang="en-US" dirty="0" err="1">
                <a:latin typeface="Calibri" panose="020F0502020204030204" pitchFamily="34" charset="0"/>
              </a:rPr>
              <a:t>sophia</a:t>
            </a:r>
            <a:endParaRPr lang="en-US" dirty="0">
              <a:latin typeface="Calibri" panose="020F0502020204030204" pitchFamily="34" charset="0"/>
            </a:endParaRPr>
          </a:p>
          <a:p>
            <a:r>
              <a:rPr lang="en-US" dirty="0">
                <a:latin typeface="Calibri" panose="020F0502020204030204" pitchFamily="34" charset="0"/>
              </a:rPr>
              <a:t>(friend)          (wisdom)</a:t>
            </a:r>
            <a:endParaRPr lang="el-GR" dirty="0">
              <a:latin typeface="Calibri" panose="020F0502020204030204" pitchFamily="34" charset="0"/>
            </a:endParaRPr>
          </a:p>
        </p:txBody>
      </p:sp>
      <p:sp>
        <p:nvSpPr>
          <p:cNvPr id="6" name="TextBox 5"/>
          <p:cNvSpPr txBox="1"/>
          <p:nvPr/>
        </p:nvSpPr>
        <p:spPr>
          <a:xfrm>
            <a:off x="3895936" y="1600518"/>
            <a:ext cx="360040" cy="369332"/>
          </a:xfrm>
          <a:prstGeom prst="rect">
            <a:avLst/>
          </a:prstGeom>
          <a:noFill/>
        </p:spPr>
        <p:txBody>
          <a:bodyPr wrap="square" rtlCol="0">
            <a:spAutoFit/>
          </a:bodyPr>
          <a:lstStyle/>
          <a:p>
            <a:r>
              <a:rPr lang="en-US" dirty="0">
                <a:solidFill>
                  <a:prstClr val="black"/>
                </a:solidFill>
              </a:rPr>
              <a:t>=</a:t>
            </a:r>
            <a:endParaRPr lang="el-GR" dirty="0">
              <a:solidFill>
                <a:prstClr val="black"/>
              </a:solidFill>
            </a:endParaRPr>
          </a:p>
        </p:txBody>
      </p:sp>
      <p:sp>
        <p:nvSpPr>
          <p:cNvPr id="7" name="Θέση κειμένου 3"/>
          <p:cNvSpPr>
            <a:spLocks noGrp="1"/>
          </p:cNvSpPr>
          <p:nvPr>
            <p:ph type="body" sz="quarter" idx="13"/>
          </p:nvPr>
        </p:nvSpPr>
        <p:spPr>
          <a:xfrm>
            <a:off x="1763688" y="2569550"/>
            <a:ext cx="1944216" cy="648072"/>
          </a:xfrm>
          <a:solidFill>
            <a:srgbClr val="991A0D"/>
          </a:solidFill>
          <a:ln>
            <a:solidFill>
              <a:srgbClr val="991A0D"/>
            </a:solidFill>
          </a:ln>
          <a:effectLst>
            <a:outerShdw blurRad="50800" dist="38100" dir="13500000" algn="br" rotWithShape="0">
              <a:prstClr val="black">
                <a:alpha val="40000"/>
              </a:prstClr>
            </a:outerShdw>
          </a:effectLst>
        </p:spPr>
        <p:txBody>
          <a:bodyPr anchor="ctr">
            <a:normAutofit/>
          </a:bodyPr>
          <a:lstStyle/>
          <a:p>
            <a:pPr algn="ctr"/>
            <a:r>
              <a:rPr lang="en-US" dirty="0">
                <a:solidFill>
                  <a:schemeClr val="bg1"/>
                </a:solidFill>
                <a:latin typeface="Calibri" panose="020F0502020204030204" pitchFamily="34" charset="0"/>
              </a:rPr>
              <a:t>psychiatry </a:t>
            </a:r>
            <a:endParaRPr lang="el-GR" dirty="0">
              <a:solidFill>
                <a:schemeClr val="bg1"/>
              </a:solidFill>
              <a:latin typeface="Calibri" panose="020F0502020204030204" pitchFamily="34" charset="0"/>
            </a:endParaRPr>
          </a:p>
        </p:txBody>
      </p:sp>
      <p:sp>
        <p:nvSpPr>
          <p:cNvPr id="8" name="TextBox 7"/>
          <p:cNvSpPr txBox="1"/>
          <p:nvPr/>
        </p:nvSpPr>
        <p:spPr>
          <a:xfrm>
            <a:off x="3923556" y="2708920"/>
            <a:ext cx="360040" cy="369332"/>
          </a:xfrm>
          <a:prstGeom prst="rect">
            <a:avLst/>
          </a:prstGeom>
          <a:noFill/>
        </p:spPr>
        <p:txBody>
          <a:bodyPr wrap="square" rtlCol="0">
            <a:spAutoFit/>
          </a:bodyPr>
          <a:lstStyle/>
          <a:p>
            <a:r>
              <a:rPr lang="en-US" dirty="0">
                <a:solidFill>
                  <a:prstClr val="black"/>
                </a:solidFill>
              </a:rPr>
              <a:t>=</a:t>
            </a:r>
            <a:endParaRPr lang="el-GR" dirty="0">
              <a:solidFill>
                <a:prstClr val="black"/>
              </a:solidFill>
            </a:endParaRPr>
          </a:p>
        </p:txBody>
      </p:sp>
      <p:sp>
        <p:nvSpPr>
          <p:cNvPr id="9" name="Θέση κειμένου 4"/>
          <p:cNvSpPr>
            <a:spLocks noGrp="1"/>
          </p:cNvSpPr>
          <p:nvPr>
            <p:ph type="body" sz="quarter" idx="15"/>
          </p:nvPr>
        </p:nvSpPr>
        <p:spPr>
          <a:xfrm>
            <a:off x="4427984" y="2490758"/>
            <a:ext cx="2664296" cy="722218"/>
          </a:xfrm>
          <a:gradFill>
            <a:gsLst>
              <a:gs pos="67000">
                <a:srgbClr val="DFCECC"/>
              </a:gs>
              <a:gs pos="39344">
                <a:srgbClr val="D5BBB8"/>
              </a:gs>
              <a:gs pos="9000">
                <a:srgbClr val="CCAAA7"/>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991A0D"/>
            </a:solidFill>
          </a:ln>
        </p:spPr>
        <p:txBody>
          <a:bodyPr anchor="ctr">
            <a:normAutofit/>
          </a:bodyPr>
          <a:lstStyle/>
          <a:p>
            <a:r>
              <a:rPr lang="en-US" dirty="0">
                <a:latin typeface="Calibri" panose="020F0502020204030204" pitchFamily="34" charset="0"/>
              </a:rPr>
              <a:t>psyche    +      </a:t>
            </a:r>
            <a:r>
              <a:rPr lang="en-US" dirty="0" err="1">
                <a:latin typeface="Calibri" panose="020F0502020204030204" pitchFamily="34" charset="0"/>
              </a:rPr>
              <a:t>iatriki</a:t>
            </a:r>
            <a:endParaRPr lang="en-US" dirty="0">
              <a:latin typeface="Calibri" panose="020F0502020204030204" pitchFamily="34" charset="0"/>
            </a:endParaRPr>
          </a:p>
          <a:p>
            <a:r>
              <a:rPr lang="en-US" dirty="0">
                <a:latin typeface="Calibri" panose="020F0502020204030204" pitchFamily="34" charset="0"/>
              </a:rPr>
              <a:t>(soul)             (medicine)</a:t>
            </a:r>
            <a:endParaRPr lang="el-GR" dirty="0">
              <a:latin typeface="Calibri" panose="020F0502020204030204" pitchFamily="34" charset="0"/>
            </a:endParaRPr>
          </a:p>
        </p:txBody>
      </p:sp>
      <p:sp>
        <p:nvSpPr>
          <p:cNvPr id="10" name="Θέση κειμένου 3"/>
          <p:cNvSpPr>
            <a:spLocks noGrp="1"/>
          </p:cNvSpPr>
          <p:nvPr>
            <p:ph type="body" sz="quarter" idx="13"/>
          </p:nvPr>
        </p:nvSpPr>
        <p:spPr>
          <a:xfrm>
            <a:off x="1763688" y="3789040"/>
            <a:ext cx="1944216" cy="648072"/>
          </a:xfrm>
          <a:solidFill>
            <a:srgbClr val="991A0D"/>
          </a:solidFill>
          <a:ln>
            <a:solidFill>
              <a:srgbClr val="991A0D"/>
            </a:solidFill>
          </a:ln>
          <a:effectLst>
            <a:outerShdw blurRad="50800" dist="38100" dir="13500000" algn="br" rotWithShape="0">
              <a:prstClr val="black">
                <a:alpha val="40000"/>
              </a:prstClr>
            </a:outerShdw>
          </a:effectLst>
        </p:spPr>
        <p:txBody>
          <a:bodyPr anchor="ctr">
            <a:normAutofit/>
          </a:bodyPr>
          <a:lstStyle/>
          <a:p>
            <a:pPr algn="ctr"/>
            <a:r>
              <a:rPr lang="en-US" dirty="0">
                <a:solidFill>
                  <a:schemeClr val="bg1"/>
                </a:solidFill>
                <a:latin typeface="Calibri" panose="020F0502020204030204" pitchFamily="34" charset="0"/>
              </a:rPr>
              <a:t>psychology </a:t>
            </a:r>
            <a:endParaRPr lang="el-GR" dirty="0">
              <a:solidFill>
                <a:schemeClr val="bg1"/>
              </a:solidFill>
              <a:latin typeface="Calibri" panose="020F0502020204030204" pitchFamily="34" charset="0"/>
            </a:endParaRPr>
          </a:p>
        </p:txBody>
      </p:sp>
      <p:sp>
        <p:nvSpPr>
          <p:cNvPr id="11" name="TextBox 10"/>
          <p:cNvSpPr txBox="1"/>
          <p:nvPr/>
        </p:nvSpPr>
        <p:spPr>
          <a:xfrm>
            <a:off x="3923556" y="3973706"/>
            <a:ext cx="360040" cy="369332"/>
          </a:xfrm>
          <a:prstGeom prst="rect">
            <a:avLst/>
          </a:prstGeom>
          <a:noFill/>
        </p:spPr>
        <p:txBody>
          <a:bodyPr wrap="square" rtlCol="0">
            <a:spAutoFit/>
          </a:bodyPr>
          <a:lstStyle/>
          <a:p>
            <a:r>
              <a:rPr lang="en-US" dirty="0">
                <a:solidFill>
                  <a:prstClr val="black"/>
                </a:solidFill>
              </a:rPr>
              <a:t>=</a:t>
            </a:r>
            <a:endParaRPr lang="el-GR" dirty="0">
              <a:solidFill>
                <a:prstClr val="black"/>
              </a:solidFill>
            </a:endParaRPr>
          </a:p>
        </p:txBody>
      </p:sp>
      <p:sp>
        <p:nvSpPr>
          <p:cNvPr id="12" name="Θέση κειμένου 4"/>
          <p:cNvSpPr>
            <a:spLocks noGrp="1"/>
          </p:cNvSpPr>
          <p:nvPr>
            <p:ph type="body" sz="quarter" idx="15"/>
          </p:nvPr>
        </p:nvSpPr>
        <p:spPr>
          <a:xfrm>
            <a:off x="4427984" y="3717032"/>
            <a:ext cx="2664296" cy="722218"/>
          </a:xfrm>
          <a:gradFill>
            <a:gsLst>
              <a:gs pos="67000">
                <a:srgbClr val="DFCECC"/>
              </a:gs>
              <a:gs pos="39344">
                <a:srgbClr val="D5BBB8"/>
              </a:gs>
              <a:gs pos="9000">
                <a:srgbClr val="CCAAA7"/>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991A0D"/>
            </a:solidFill>
          </a:ln>
        </p:spPr>
        <p:txBody>
          <a:bodyPr anchor="ctr">
            <a:normAutofit fontScale="92500"/>
          </a:bodyPr>
          <a:lstStyle/>
          <a:p>
            <a:r>
              <a:rPr lang="en-US" dirty="0">
                <a:latin typeface="Calibri" panose="020F0502020204030204" pitchFamily="34" charset="0"/>
              </a:rPr>
              <a:t>psyche     +      logos</a:t>
            </a:r>
          </a:p>
          <a:p>
            <a:r>
              <a:rPr lang="en-US" dirty="0">
                <a:latin typeface="Calibri" panose="020F0502020204030204" pitchFamily="34" charset="0"/>
              </a:rPr>
              <a:t>(soul)             (word/reason)</a:t>
            </a:r>
            <a:endParaRPr lang="el-GR" dirty="0">
              <a:latin typeface="Calibri" panose="020F0502020204030204" pitchFamily="34" charset="0"/>
            </a:endParaRPr>
          </a:p>
        </p:txBody>
      </p:sp>
      <p:sp>
        <p:nvSpPr>
          <p:cNvPr id="13" name="Θέση κειμένου 3"/>
          <p:cNvSpPr>
            <a:spLocks noGrp="1"/>
          </p:cNvSpPr>
          <p:nvPr>
            <p:ph type="body" sz="quarter" idx="13"/>
          </p:nvPr>
        </p:nvSpPr>
        <p:spPr>
          <a:xfrm>
            <a:off x="1763688" y="4869160"/>
            <a:ext cx="1944216" cy="648072"/>
          </a:xfrm>
          <a:solidFill>
            <a:srgbClr val="991A0D"/>
          </a:solidFill>
          <a:ln>
            <a:solidFill>
              <a:srgbClr val="991A0D"/>
            </a:solidFill>
          </a:ln>
          <a:effectLst>
            <a:outerShdw blurRad="50800" dist="38100" dir="13500000" algn="br" rotWithShape="0">
              <a:prstClr val="black">
                <a:alpha val="40000"/>
              </a:prstClr>
            </a:outerShdw>
          </a:effectLst>
        </p:spPr>
        <p:txBody>
          <a:bodyPr anchor="ctr">
            <a:normAutofit/>
          </a:bodyPr>
          <a:lstStyle/>
          <a:p>
            <a:pPr algn="ctr"/>
            <a:r>
              <a:rPr lang="en-US" dirty="0">
                <a:solidFill>
                  <a:schemeClr val="bg1"/>
                </a:solidFill>
                <a:latin typeface="Calibri" panose="020F0502020204030204" pitchFamily="34" charset="0"/>
              </a:rPr>
              <a:t>biology </a:t>
            </a:r>
            <a:endParaRPr lang="el-GR" dirty="0">
              <a:solidFill>
                <a:schemeClr val="bg1"/>
              </a:solidFill>
              <a:latin typeface="Calibri" panose="020F0502020204030204" pitchFamily="34" charset="0"/>
            </a:endParaRPr>
          </a:p>
        </p:txBody>
      </p:sp>
      <p:sp>
        <p:nvSpPr>
          <p:cNvPr id="14" name="Θέση κειμένου 4"/>
          <p:cNvSpPr>
            <a:spLocks noGrp="1"/>
          </p:cNvSpPr>
          <p:nvPr>
            <p:ph type="body" sz="quarter" idx="15"/>
          </p:nvPr>
        </p:nvSpPr>
        <p:spPr>
          <a:xfrm>
            <a:off x="4427984" y="4836733"/>
            <a:ext cx="2664296" cy="722218"/>
          </a:xfrm>
          <a:gradFill>
            <a:gsLst>
              <a:gs pos="67000">
                <a:srgbClr val="DFCECC"/>
              </a:gs>
              <a:gs pos="39344">
                <a:srgbClr val="D5BBB8"/>
              </a:gs>
              <a:gs pos="9000">
                <a:srgbClr val="CCAAA7"/>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991A0D"/>
            </a:solidFill>
          </a:ln>
        </p:spPr>
        <p:txBody>
          <a:bodyPr anchor="ctr">
            <a:normAutofit/>
          </a:bodyPr>
          <a:lstStyle/>
          <a:p>
            <a:r>
              <a:rPr lang="en-US" dirty="0">
                <a:latin typeface="Calibri" panose="020F0502020204030204" pitchFamily="34" charset="0"/>
              </a:rPr>
              <a:t>bios         +      logos</a:t>
            </a:r>
          </a:p>
          <a:p>
            <a:r>
              <a:rPr lang="en-US" dirty="0">
                <a:latin typeface="Calibri" panose="020F0502020204030204" pitchFamily="34" charset="0"/>
              </a:rPr>
              <a:t>(life)             (word/reason)</a:t>
            </a:r>
            <a:endParaRPr lang="el-GR" dirty="0">
              <a:latin typeface="Calibri" panose="020F0502020204030204" pitchFamily="34" charset="0"/>
            </a:endParaRPr>
          </a:p>
        </p:txBody>
      </p:sp>
      <p:sp>
        <p:nvSpPr>
          <p:cNvPr id="15" name="TextBox 14"/>
          <p:cNvSpPr txBox="1"/>
          <p:nvPr/>
        </p:nvSpPr>
        <p:spPr>
          <a:xfrm>
            <a:off x="3895936" y="5013176"/>
            <a:ext cx="360040" cy="369332"/>
          </a:xfrm>
          <a:prstGeom prst="rect">
            <a:avLst/>
          </a:prstGeom>
          <a:noFill/>
        </p:spPr>
        <p:txBody>
          <a:bodyPr wrap="square" rtlCol="0">
            <a:spAutoFit/>
          </a:bodyPr>
          <a:lstStyle/>
          <a:p>
            <a:r>
              <a:rPr lang="en-US" dirty="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93106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187624" y="1268760"/>
            <a:ext cx="1863011" cy="923330"/>
          </a:xfrm>
          <a:prstGeom prst="rect">
            <a:avLst/>
          </a:prstGeom>
          <a:noFill/>
        </p:spPr>
        <p:txBody>
          <a:bodyPr wrap="none" lIns="91440" tIns="45720" rIns="91440" bIns="45720">
            <a:spAutoFit/>
          </a:bodyPr>
          <a:lstStyle/>
          <a:p>
            <a:pPr algn="ctr"/>
            <a:r>
              <a:rPr lang="el-GR" sz="5400" b="1" dirty="0" err="1">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ὅλον</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
        <p:nvSpPr>
          <p:cNvPr id="5" name="Ορθογώνιο 4"/>
          <p:cNvSpPr/>
          <p:nvPr/>
        </p:nvSpPr>
        <p:spPr>
          <a:xfrm>
            <a:off x="2865956" y="2780928"/>
            <a:ext cx="3310522" cy="923330"/>
          </a:xfrm>
          <a:prstGeom prst="rect">
            <a:avLst/>
          </a:prstGeom>
          <a:noFill/>
        </p:spPr>
        <p:txBody>
          <a:bodyPr wrap="none" lIns="91440" tIns="45720" rIns="91440" bIns="45720">
            <a:spAutoFit/>
          </a:bodyPr>
          <a:lstStyle/>
          <a:p>
            <a:pPr algn="ctr"/>
            <a:r>
              <a:rPr lang="el-GR" sz="5400" b="1" dirty="0" err="1">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σύνθεσις</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
        <p:nvSpPr>
          <p:cNvPr id="6" name="Ορθογώνιο 5"/>
          <p:cNvSpPr/>
          <p:nvPr/>
        </p:nvSpPr>
        <p:spPr>
          <a:xfrm>
            <a:off x="4705343" y="4653136"/>
            <a:ext cx="3554179" cy="923330"/>
          </a:xfrm>
          <a:prstGeom prst="rect">
            <a:avLst/>
          </a:prstGeom>
          <a:noFill/>
        </p:spPr>
        <p:txBody>
          <a:bodyPr wrap="none" lIns="91440" tIns="45720" rIns="91440" bIns="45720">
            <a:spAutoFit/>
          </a:bodyPr>
          <a:lstStyle/>
          <a:p>
            <a:pPr algn="ctr"/>
            <a:r>
              <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συνέργεια</a:t>
            </a:r>
          </a:p>
        </p:txBody>
      </p:sp>
    </p:spTree>
    <p:extLst>
      <p:ext uri="{BB962C8B-B14F-4D97-AF65-F5344CB8AC3E}">
        <p14:creationId xmlns:p14="http://schemas.microsoft.com/office/powerpoint/2010/main" val="397475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03847" y="3573016"/>
            <a:ext cx="2209259" cy="923330"/>
          </a:xfrm>
          <a:prstGeom prst="rect">
            <a:avLst/>
          </a:prstGeom>
          <a:noFill/>
        </p:spPr>
        <p:txBody>
          <a:bodyPr wrap="none" lIns="91440" tIns="45720" rIns="91440" bIns="45720">
            <a:spAutoFit/>
          </a:bodyPr>
          <a:lstStyle/>
          <a:p>
            <a:pPr algn="ctr"/>
            <a:r>
              <a:rPr lang="en-US"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whole</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
        <p:nvSpPr>
          <p:cNvPr id="5" name="Ορθογώνιο 4"/>
          <p:cNvSpPr/>
          <p:nvPr/>
        </p:nvSpPr>
        <p:spPr>
          <a:xfrm>
            <a:off x="3310245" y="2649686"/>
            <a:ext cx="1863011" cy="923330"/>
          </a:xfrm>
          <a:prstGeom prst="rect">
            <a:avLst/>
          </a:prstGeom>
          <a:noFill/>
        </p:spPr>
        <p:txBody>
          <a:bodyPr wrap="none" lIns="91440" tIns="45720" rIns="91440" bIns="45720">
            <a:spAutoFit/>
          </a:bodyPr>
          <a:lstStyle/>
          <a:p>
            <a:pPr algn="ctr"/>
            <a:r>
              <a:rPr lang="el-GR" sz="5400" b="1" dirty="0" err="1">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ὅλον</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Tree>
    <p:extLst>
      <p:ext uri="{BB962C8B-B14F-4D97-AF65-F5344CB8AC3E}">
        <p14:creationId xmlns:p14="http://schemas.microsoft.com/office/powerpoint/2010/main" val="162289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Τίτλος"/>
          <p:cNvSpPr txBox="1">
            <a:spLocks/>
          </p:cNvSpPr>
          <p:nvPr/>
        </p:nvSpPr>
        <p:spPr>
          <a:xfrm>
            <a:off x="539552" y="1265721"/>
            <a:ext cx="6637468" cy="714003"/>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l-GR" sz="2800" u="sng" dirty="0">
                <a:solidFill>
                  <a:srgbClr val="873624"/>
                </a:solidFill>
                <a:latin typeface="Calibri" panose="020F0502020204030204" pitchFamily="34" charset="0"/>
              </a:rPr>
              <a:t>Highlights</a:t>
            </a:r>
            <a:r>
              <a:rPr lang="en-US" altLang="el-GR" sz="2800" b="1" u="sng" dirty="0">
                <a:solidFill>
                  <a:srgbClr val="873624"/>
                </a:solidFill>
                <a:latin typeface="Calibri" panose="020F0502020204030204" pitchFamily="34" charset="0"/>
              </a:rPr>
              <a:t> </a:t>
            </a:r>
            <a:r>
              <a:rPr lang="en-US" altLang="el-GR" sz="2800" u="sng" dirty="0">
                <a:solidFill>
                  <a:srgbClr val="873624"/>
                </a:solidFill>
                <a:latin typeface="Calibri" panose="020F0502020204030204" pitchFamily="34" charset="0"/>
              </a:rPr>
              <a:t>of KETHEA’s  </a:t>
            </a:r>
            <a:r>
              <a:rPr lang="en-US" altLang="el-GR" sz="2800" u="sng" dirty="0" err="1">
                <a:solidFill>
                  <a:srgbClr val="873624"/>
                </a:solidFill>
                <a:latin typeface="Calibri" panose="020F0502020204030204" pitchFamily="34" charset="0"/>
              </a:rPr>
              <a:t>wholistic</a:t>
            </a:r>
            <a:r>
              <a:rPr lang="en-US" altLang="el-GR" sz="2800" u="sng" dirty="0">
                <a:solidFill>
                  <a:srgbClr val="873624"/>
                </a:solidFill>
                <a:latin typeface="Calibri" panose="020F0502020204030204" pitchFamily="34" charset="0"/>
              </a:rPr>
              <a:t> approach</a:t>
            </a:r>
            <a:endParaRPr lang="el-GR" altLang="el-GR" sz="2800" dirty="0">
              <a:solidFill>
                <a:srgbClr val="873624"/>
              </a:solidFill>
              <a:latin typeface="Calibri" panose="020F0502020204030204" pitchFamily="34" charset="0"/>
            </a:endParaRPr>
          </a:p>
        </p:txBody>
      </p:sp>
      <p:sp>
        <p:nvSpPr>
          <p:cNvPr id="5" name="5 - Θέση κειμένου"/>
          <p:cNvSpPr>
            <a:spLocks noGrp="1"/>
          </p:cNvSpPr>
          <p:nvPr>
            <p:ph type="body" idx="1"/>
          </p:nvPr>
        </p:nvSpPr>
        <p:spPr>
          <a:xfrm>
            <a:off x="539552" y="1830243"/>
            <a:ext cx="7123113" cy="4683137"/>
          </a:xfrm>
        </p:spPr>
        <p:txBody>
          <a:bodyPr>
            <a:noAutofit/>
          </a:bodyPr>
          <a:lstStyle/>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prevention department</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research department</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education department  (schooling, vocational training, staff training, </a:t>
            </a:r>
            <a:r>
              <a:rPr lang="en-US" sz="1600" b="1" dirty="0">
                <a:solidFill>
                  <a:schemeClr val="accent4">
                    <a:lumMod val="75000"/>
                  </a:schemeClr>
                </a:solidFill>
                <a:latin typeface="Calibri" panose="020F0502020204030204" pitchFamily="34" charset="0"/>
              </a:rPr>
              <a:t>expert training in cooperation with UCSD</a:t>
            </a:r>
            <a:r>
              <a:rPr lang="en-US" sz="1600" dirty="0">
                <a:solidFill>
                  <a:schemeClr val="accent4">
                    <a:lumMod val="75000"/>
                  </a:schemeClr>
                </a:solidFill>
                <a:latin typeface="Calibri" panose="020F0502020204030204" pitchFamily="34" charset="0"/>
              </a:rPr>
              <a:t>, publications)</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prison work</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harm reduction  </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different populations (adolescents, </a:t>
            </a:r>
          </a:p>
          <a:p>
            <a:pPr marL="357188" fontAlgn="auto">
              <a:spcBef>
                <a:spcPts val="0"/>
              </a:spcBef>
              <a:spcAft>
                <a:spcPts val="100"/>
              </a:spcAft>
              <a:buClr>
                <a:schemeClr val="tx2"/>
              </a:buClr>
              <a:buSzPct val="82000"/>
              <a:defRPr/>
            </a:pPr>
            <a:r>
              <a:rPr lang="en-US" sz="1600" dirty="0">
                <a:solidFill>
                  <a:schemeClr val="accent4">
                    <a:lumMod val="75000"/>
                  </a:schemeClr>
                </a:solidFill>
                <a:latin typeface="Calibri" panose="020F0502020204030204" pitchFamily="34" charset="0"/>
              </a:rPr>
              <a:t>mothers with children, refugees, immigrants)</a:t>
            </a:r>
          </a:p>
          <a:p>
            <a:pPr marL="342900" indent="-342900">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family therapy</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national telephone helpline 1145</a:t>
            </a: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alcohol, gambling, internet</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legal  support</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health care</a:t>
            </a:r>
            <a:endParaRPr lang="el-GR" sz="1600" dirty="0">
              <a:solidFill>
                <a:schemeClr val="accent4">
                  <a:lumMod val="75000"/>
                </a:schemeClr>
              </a:solidFill>
              <a:latin typeface="Calibri" panose="020F0502020204030204" pitchFamily="34" charset="0"/>
            </a:endParaRPr>
          </a:p>
          <a:p>
            <a:pPr marL="342900" indent="-342900" fontAlgn="auto">
              <a:spcBef>
                <a:spcPts val="0"/>
              </a:spcBef>
              <a:spcAft>
                <a:spcPts val="100"/>
              </a:spcAft>
              <a:buClr>
                <a:schemeClr val="tx2"/>
              </a:buClr>
              <a:buSzPct val="82000"/>
              <a:buFont typeface="Wingdings" panose="05000000000000000000" pitchFamily="2" charset="2"/>
              <a:buChar char="v"/>
              <a:defRPr/>
            </a:pPr>
            <a:r>
              <a:rPr lang="en-US" sz="1600" dirty="0">
                <a:solidFill>
                  <a:schemeClr val="accent4">
                    <a:lumMod val="75000"/>
                  </a:schemeClr>
                </a:solidFill>
                <a:latin typeface="Calibri" panose="020F0502020204030204" pitchFamily="34" charset="0"/>
              </a:rPr>
              <a:t>activities ( sports, arts)</a:t>
            </a:r>
            <a:endParaRPr lang="el-GR" sz="1600" dirty="0">
              <a:solidFill>
                <a:schemeClr val="accent4">
                  <a:lumMod val="75000"/>
                </a:schemeClr>
              </a:solidFill>
              <a:latin typeface="Calibri" panose="020F0502020204030204" pitchFamily="34" charset="0"/>
            </a:endParaRPr>
          </a:p>
          <a:p>
            <a:pPr fontAlgn="auto">
              <a:spcAft>
                <a:spcPts val="0"/>
              </a:spcAft>
              <a:buClr>
                <a:schemeClr val="tx2"/>
              </a:buClr>
              <a:buSzPct val="82000"/>
              <a:buFont typeface="Wingdings" pitchFamily="2" charset="2"/>
              <a:buChar char="v"/>
              <a:defRPr/>
            </a:pPr>
            <a:endParaRPr lang="el-GR" sz="1600" dirty="0">
              <a:solidFill>
                <a:schemeClr val="accent4">
                  <a:lumMod val="75000"/>
                </a:schemeClr>
              </a:solidFill>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914938"/>
            <a:ext cx="2520280" cy="3598442"/>
          </a:xfrm>
          <a:prstGeom prst="rect">
            <a:avLst/>
          </a:prstGeom>
        </p:spPr>
      </p:pic>
      <p:sp>
        <p:nvSpPr>
          <p:cNvPr id="8" name="Θέση κειμένου 1"/>
          <p:cNvSpPr>
            <a:spLocks noGrp="1"/>
          </p:cNvSpPr>
          <p:nvPr>
            <p:ph type="body" sz="quarter" idx="14"/>
          </p:nvPr>
        </p:nvSpPr>
        <p:spPr>
          <a:xfrm>
            <a:off x="763960" y="557064"/>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spTree>
    <p:extLst>
      <p:ext uri="{BB962C8B-B14F-4D97-AF65-F5344CB8AC3E}">
        <p14:creationId xmlns:p14="http://schemas.microsoft.com/office/powerpoint/2010/main" val="85301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859722" y="2330614"/>
            <a:ext cx="3310522" cy="923330"/>
          </a:xfrm>
          <a:prstGeom prst="rect">
            <a:avLst/>
          </a:prstGeom>
          <a:noFill/>
        </p:spPr>
        <p:txBody>
          <a:bodyPr wrap="none" lIns="91440" tIns="45720" rIns="91440" bIns="45720">
            <a:spAutoFit/>
          </a:bodyPr>
          <a:lstStyle/>
          <a:p>
            <a:pPr algn="ctr"/>
            <a:r>
              <a:rPr lang="el-GR" sz="5400" b="1" dirty="0" err="1">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σύνθεσις</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
        <p:nvSpPr>
          <p:cNvPr id="5" name="Ορθογώνιο 4"/>
          <p:cNvSpPr/>
          <p:nvPr/>
        </p:nvSpPr>
        <p:spPr>
          <a:xfrm>
            <a:off x="2915816" y="3501008"/>
            <a:ext cx="3150221" cy="923330"/>
          </a:xfrm>
          <a:prstGeom prst="rect">
            <a:avLst/>
          </a:prstGeom>
          <a:noFill/>
        </p:spPr>
        <p:txBody>
          <a:bodyPr wrap="none" lIns="91440" tIns="45720" rIns="91440" bIns="45720">
            <a:spAutoFit/>
          </a:bodyPr>
          <a:lstStyle/>
          <a:p>
            <a:pPr algn="ctr"/>
            <a:r>
              <a:rPr lang="en-US"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synthesis</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Tree>
    <p:extLst>
      <p:ext uri="{BB962C8B-B14F-4D97-AF65-F5344CB8AC3E}">
        <p14:creationId xmlns:p14="http://schemas.microsoft.com/office/powerpoint/2010/main" val="126789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836712"/>
            <a:ext cx="7024744" cy="757888"/>
          </a:xfrm>
        </p:spPr>
        <p:txBody>
          <a:bodyPr/>
          <a:lstStyle/>
          <a:p>
            <a:r>
              <a:rPr lang="en-US" b="1" dirty="0">
                <a:latin typeface="Calibri" panose="020F0502020204030204" pitchFamily="34" charset="0"/>
              </a:rPr>
              <a:t>Presentation outline</a:t>
            </a:r>
            <a:endParaRPr lang="el-GR" b="1" dirty="0">
              <a:latin typeface="Calibri" panose="020F0502020204030204" pitchFamily="34" charset="0"/>
            </a:endParaRPr>
          </a:p>
        </p:txBody>
      </p:sp>
      <p:sp>
        <p:nvSpPr>
          <p:cNvPr id="3" name="Θέση περιεχομένου 2"/>
          <p:cNvSpPr>
            <a:spLocks noGrp="1"/>
          </p:cNvSpPr>
          <p:nvPr>
            <p:ph idx="1"/>
          </p:nvPr>
        </p:nvSpPr>
        <p:spPr>
          <a:xfrm>
            <a:off x="1043608" y="1844824"/>
            <a:ext cx="6777317" cy="3508977"/>
          </a:xfrm>
        </p:spPr>
        <p:txBody>
          <a:bodyPr>
            <a:normAutofit/>
          </a:bodyPr>
          <a:lstStyle/>
          <a:p>
            <a:pPr marL="447675" indent="-377825">
              <a:buClr>
                <a:schemeClr val="accent6">
                  <a:lumMod val="50000"/>
                </a:schemeClr>
              </a:buClr>
            </a:pPr>
            <a:r>
              <a:rPr lang="en-US" dirty="0">
                <a:solidFill>
                  <a:schemeClr val="bg2">
                    <a:lumMod val="25000"/>
                  </a:schemeClr>
                </a:solidFill>
                <a:latin typeface="Calibri" panose="020F0502020204030204" pitchFamily="34" charset="0"/>
              </a:rPr>
              <a:t>the bio-psycho-social approach</a:t>
            </a: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marL="447675" indent="-377825">
              <a:buClr>
                <a:schemeClr val="accent6">
                  <a:lumMod val="50000"/>
                </a:schemeClr>
              </a:buClr>
            </a:pPr>
            <a:r>
              <a:rPr lang="en-US" dirty="0">
                <a:solidFill>
                  <a:schemeClr val="bg2">
                    <a:lumMod val="25000"/>
                  </a:schemeClr>
                </a:solidFill>
                <a:latin typeface="Calibri" panose="020F0502020204030204" pitchFamily="34" charset="0"/>
              </a:rPr>
              <a:t>definition</a:t>
            </a: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marL="447675" indent="-377825">
              <a:buClr>
                <a:schemeClr val="accent6">
                  <a:lumMod val="50000"/>
                </a:schemeClr>
              </a:buClr>
            </a:pPr>
            <a:r>
              <a:rPr lang="en-US" dirty="0">
                <a:solidFill>
                  <a:schemeClr val="bg2">
                    <a:lumMod val="25000"/>
                  </a:schemeClr>
                </a:solidFill>
                <a:latin typeface="Calibri" panose="020F0502020204030204" pitchFamily="34" charset="0"/>
              </a:rPr>
              <a:t>the Origins of the Therapeutic Community</a:t>
            </a: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marL="447675" indent="-377825">
              <a:buClr>
                <a:schemeClr val="accent6">
                  <a:lumMod val="50000"/>
                </a:schemeClr>
              </a:buClr>
            </a:pPr>
            <a:r>
              <a:rPr lang="en-US" dirty="0">
                <a:solidFill>
                  <a:schemeClr val="bg2">
                    <a:lumMod val="25000"/>
                  </a:schemeClr>
                </a:solidFill>
                <a:latin typeface="Calibri" panose="020F0502020204030204" pitchFamily="34" charset="0"/>
              </a:rPr>
              <a:t>“it’s all Greek to me!”:how it works</a:t>
            </a: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marL="447675" indent="-377825">
              <a:buClr>
                <a:schemeClr val="accent6">
                  <a:lumMod val="50000"/>
                </a:schemeClr>
              </a:buClr>
            </a:pPr>
            <a:endParaRPr lang="en-US" dirty="0">
              <a:solidFill>
                <a:schemeClr val="bg2">
                  <a:lumMod val="25000"/>
                </a:schemeClr>
              </a:solidFill>
              <a:latin typeface="Calibri" panose="020F0502020204030204" pitchFamily="34" charset="0"/>
            </a:endParaRPr>
          </a:p>
          <a:p>
            <a:pPr>
              <a:buClr>
                <a:schemeClr val="accent6">
                  <a:lumMod val="50000"/>
                </a:schemeClr>
              </a:buClr>
            </a:pPr>
            <a:endParaRPr lang="el-GR" dirty="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604000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95736" y="1268760"/>
            <a:ext cx="5553181" cy="4032448"/>
          </a:xfrm>
        </p:spPr>
        <p:txBody>
          <a:bodyPr>
            <a:normAutofit/>
          </a:bodyPr>
          <a:lstStyle/>
          <a:p>
            <a:pPr marL="536575" indent="-466725"/>
            <a:r>
              <a:rPr lang="en-US" dirty="0">
                <a:latin typeface="Calibri" panose="020F0502020204030204" pitchFamily="34" charset="0"/>
              </a:rPr>
              <a:t>CBT</a:t>
            </a:r>
          </a:p>
          <a:p>
            <a:pPr marL="536575" indent="-466725"/>
            <a:r>
              <a:rPr lang="en-US" dirty="0">
                <a:latin typeface="Calibri" panose="020F0502020204030204" pitchFamily="34" charset="0"/>
              </a:rPr>
              <a:t>MI</a:t>
            </a:r>
          </a:p>
          <a:p>
            <a:pPr marL="536575" indent="-466725"/>
            <a:r>
              <a:rPr lang="en-US" dirty="0">
                <a:latin typeface="Calibri" panose="020F0502020204030204" pitchFamily="34" charset="0"/>
              </a:rPr>
              <a:t>Systemic</a:t>
            </a:r>
          </a:p>
          <a:p>
            <a:pPr marL="536575" indent="-466725"/>
            <a:r>
              <a:rPr lang="en-US" dirty="0">
                <a:latin typeface="Calibri" panose="020F0502020204030204" pitchFamily="34" charset="0"/>
              </a:rPr>
              <a:t>Psychoanalytic</a:t>
            </a:r>
          </a:p>
          <a:p>
            <a:pPr marL="536575" indent="-466725"/>
            <a:r>
              <a:rPr lang="en-US" dirty="0">
                <a:latin typeface="Calibri" panose="020F0502020204030204" pitchFamily="34" charset="0"/>
              </a:rPr>
              <a:t>Gestalt</a:t>
            </a:r>
          </a:p>
          <a:p>
            <a:pPr marL="536575" indent="-466725"/>
            <a:r>
              <a:rPr lang="en-US" dirty="0">
                <a:latin typeface="Calibri" panose="020F0502020204030204" pitchFamily="34" charset="0"/>
              </a:rPr>
              <a:t>Rogerian</a:t>
            </a:r>
          </a:p>
          <a:p>
            <a:pPr marL="536575" indent="-466725"/>
            <a:r>
              <a:rPr lang="en-US" dirty="0">
                <a:latin typeface="Calibri" panose="020F0502020204030204" pitchFamily="34" charset="0"/>
              </a:rPr>
              <a:t>Psychodrama</a:t>
            </a:r>
          </a:p>
          <a:p>
            <a:pPr marL="536575" indent="-466725"/>
            <a:r>
              <a:rPr lang="en-US" dirty="0">
                <a:latin typeface="Calibri" panose="020F0502020204030204" pitchFamily="34" charset="0"/>
              </a:rPr>
              <a:t>Contingency Management</a:t>
            </a:r>
          </a:p>
          <a:p>
            <a:pPr marL="68580" indent="0" algn="ctr">
              <a:buNone/>
            </a:pPr>
            <a:r>
              <a:rPr lang="en-US" b="1" dirty="0" err="1"/>
              <a:t>etc</a:t>
            </a:r>
            <a:endParaRPr lang="en-US" b="1" dirty="0"/>
          </a:p>
          <a:p>
            <a:endParaRPr lang="en-US" dirty="0"/>
          </a:p>
          <a:p>
            <a:endParaRPr lang="el-GR" dirty="0"/>
          </a:p>
        </p:txBody>
      </p:sp>
    </p:spTree>
    <p:extLst>
      <p:ext uri="{BB962C8B-B14F-4D97-AF65-F5344CB8AC3E}">
        <p14:creationId xmlns:p14="http://schemas.microsoft.com/office/powerpoint/2010/main" val="166012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699792" y="2108258"/>
            <a:ext cx="3554179" cy="923330"/>
          </a:xfrm>
          <a:prstGeom prst="rect">
            <a:avLst/>
          </a:prstGeom>
          <a:noFill/>
        </p:spPr>
        <p:txBody>
          <a:bodyPr wrap="none" lIns="91440" tIns="45720" rIns="91440" bIns="45720">
            <a:spAutoFit/>
          </a:bodyPr>
          <a:lstStyle/>
          <a:p>
            <a:pPr algn="ctr"/>
            <a:r>
              <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συνέργεια</a:t>
            </a:r>
          </a:p>
        </p:txBody>
      </p:sp>
      <p:sp>
        <p:nvSpPr>
          <p:cNvPr id="5" name="Ορθογώνιο 4"/>
          <p:cNvSpPr/>
          <p:nvPr/>
        </p:nvSpPr>
        <p:spPr>
          <a:xfrm>
            <a:off x="3061269" y="3429000"/>
            <a:ext cx="2831224" cy="923330"/>
          </a:xfrm>
          <a:prstGeom prst="rect">
            <a:avLst/>
          </a:prstGeom>
          <a:noFill/>
        </p:spPr>
        <p:txBody>
          <a:bodyPr wrap="none" lIns="91440" tIns="45720" rIns="91440" bIns="45720">
            <a:spAutoFit/>
          </a:bodyPr>
          <a:lstStyle/>
          <a:p>
            <a:pPr algn="ctr"/>
            <a:r>
              <a:rPr lang="en-US"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rPr>
              <a:t>synergy</a:t>
            </a:r>
            <a:endParaRPr lang="el-GR" sz="54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endParaRPr>
          </a:p>
        </p:txBody>
      </p:sp>
    </p:spTree>
    <p:extLst>
      <p:ext uri="{BB962C8B-B14F-4D97-AF65-F5344CB8AC3E}">
        <p14:creationId xmlns:p14="http://schemas.microsoft.com/office/powerpoint/2010/main" val="116398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1691680" y="1556792"/>
            <a:ext cx="5256584" cy="3872579"/>
          </a:xfrm>
        </p:spPr>
        <p:txBody>
          <a:bodyPr vert="horz" lIns="91440" tIns="45720" rIns="91440" bIns="45720" rtlCol="0">
            <a:normAutofit/>
          </a:bodyPr>
          <a:lstStyle/>
          <a:p>
            <a:pPr marL="536575" indent="-466725">
              <a:buChar char=""/>
            </a:pPr>
            <a:r>
              <a:rPr lang="en-US" altLang="el-GR" dirty="0">
                <a:solidFill>
                  <a:schemeClr val="tx2"/>
                </a:solidFill>
                <a:latin typeface="Calibri" panose="020F0502020204030204" pitchFamily="34" charset="0"/>
              </a:rPr>
              <a:t>Prevention</a:t>
            </a:r>
          </a:p>
          <a:p>
            <a:pPr marL="536575" indent="-466725">
              <a:buChar char=""/>
            </a:pPr>
            <a:endParaRPr lang="en-US" altLang="el-GR" dirty="0">
              <a:solidFill>
                <a:schemeClr val="tx2"/>
              </a:solidFill>
              <a:latin typeface="Calibri" panose="020F0502020204030204" pitchFamily="34" charset="0"/>
            </a:endParaRPr>
          </a:p>
          <a:p>
            <a:pPr marL="536575" indent="-466725">
              <a:buChar char=""/>
            </a:pPr>
            <a:r>
              <a:rPr lang="en-US" altLang="el-GR" dirty="0">
                <a:solidFill>
                  <a:schemeClr val="tx2"/>
                </a:solidFill>
                <a:latin typeface="Calibri" panose="020F0502020204030204" pitchFamily="34" charset="0"/>
              </a:rPr>
              <a:t>Harm reduction / medically assisted treatment</a:t>
            </a:r>
          </a:p>
          <a:p>
            <a:pPr marL="536575" indent="-466725">
              <a:buChar char=""/>
            </a:pPr>
            <a:endParaRPr lang="en-US" altLang="el-GR" dirty="0">
              <a:solidFill>
                <a:schemeClr val="tx2"/>
              </a:solidFill>
              <a:latin typeface="Calibri" panose="020F0502020204030204" pitchFamily="34" charset="0"/>
            </a:endParaRPr>
          </a:p>
          <a:p>
            <a:pPr marL="536575" indent="-466725">
              <a:buChar char=""/>
            </a:pPr>
            <a:r>
              <a:rPr lang="en-US" altLang="el-GR" dirty="0">
                <a:solidFill>
                  <a:schemeClr val="tx2"/>
                </a:solidFill>
                <a:latin typeface="Calibri" panose="020F0502020204030204" pitchFamily="34" charset="0"/>
              </a:rPr>
              <a:t>Social re-integration</a:t>
            </a:r>
          </a:p>
          <a:p>
            <a:pPr marL="342900" indent="-274320">
              <a:buChar char=""/>
            </a:pPr>
            <a:endParaRPr lang="el-GR" altLang="el-GR" dirty="0">
              <a:solidFill>
                <a:schemeClr val="tx2"/>
              </a:solidFill>
              <a:latin typeface="Calibri" panose="020F0502020204030204" pitchFamily="34" charset="0"/>
            </a:endParaRPr>
          </a:p>
        </p:txBody>
      </p:sp>
      <p:sp>
        <p:nvSpPr>
          <p:cNvPr id="7" name="Θέση κειμένου 1"/>
          <p:cNvSpPr>
            <a:spLocks noGrp="1"/>
          </p:cNvSpPr>
          <p:nvPr>
            <p:ph type="body" sz="quarter" idx="14"/>
          </p:nvPr>
        </p:nvSpPr>
        <p:spPr>
          <a:xfrm>
            <a:off x="631032" y="548680"/>
            <a:ext cx="7110063" cy="568115"/>
          </a:xfrm>
        </p:spPr>
        <p:txBody>
          <a:bodyPr>
            <a:normAutofit/>
          </a:bodyPr>
          <a:lstStyle/>
          <a:p>
            <a:r>
              <a:rPr lang="en-US" dirty="0">
                <a:latin typeface="Calibri" panose="020F0502020204030204" pitchFamily="34" charset="0"/>
              </a:rPr>
              <a:t>Treatment continuum</a:t>
            </a:r>
            <a:endParaRPr lang="el-GR" dirty="0">
              <a:latin typeface="Calibri" panose="020F0502020204030204" pitchFamily="34" charset="0"/>
            </a:endParaRPr>
          </a:p>
        </p:txBody>
      </p:sp>
    </p:spTree>
    <p:extLst>
      <p:ext uri="{BB962C8B-B14F-4D97-AF65-F5344CB8AC3E}">
        <p14:creationId xmlns:p14="http://schemas.microsoft.com/office/powerpoint/2010/main" val="218113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99569"/>
            <a:ext cx="7946896" cy="5362603"/>
          </a:xfrm>
          <a:prstGeom prst="rect">
            <a:avLst/>
          </a:prstGeom>
        </p:spPr>
      </p:pic>
    </p:spTree>
    <p:extLst>
      <p:ext uri="{BB962C8B-B14F-4D97-AF65-F5344CB8AC3E}">
        <p14:creationId xmlns:p14="http://schemas.microsoft.com/office/powerpoint/2010/main" val="1314218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4744"/>
            <a:ext cx="7802880" cy="5265420"/>
          </a:xfrm>
          <a:prstGeom prst="rect">
            <a:avLst/>
          </a:prstGeom>
        </p:spPr>
      </p:pic>
    </p:spTree>
    <p:extLst>
      <p:ext uri="{BB962C8B-B14F-4D97-AF65-F5344CB8AC3E}">
        <p14:creationId xmlns:p14="http://schemas.microsoft.com/office/powerpoint/2010/main" val="3728759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24744"/>
            <a:ext cx="8224132" cy="4597964"/>
          </a:xfrm>
          <a:prstGeom prst="rect">
            <a:avLst/>
          </a:prstGeom>
        </p:spPr>
      </p:pic>
    </p:spTree>
    <p:extLst>
      <p:ext uri="{BB962C8B-B14F-4D97-AF65-F5344CB8AC3E}">
        <p14:creationId xmlns:p14="http://schemas.microsoft.com/office/powerpoint/2010/main" val="3280559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24744"/>
            <a:ext cx="7315200" cy="4876800"/>
          </a:xfrm>
          <a:prstGeom prst="rect">
            <a:avLst/>
          </a:prstGeom>
        </p:spPr>
      </p:pic>
    </p:spTree>
    <p:extLst>
      <p:ext uri="{BB962C8B-B14F-4D97-AF65-F5344CB8AC3E}">
        <p14:creationId xmlns:p14="http://schemas.microsoft.com/office/powerpoint/2010/main" val="3514083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25860"/>
            <a:ext cx="7200800" cy="5400600"/>
          </a:xfrm>
          <a:prstGeom prst="rect">
            <a:avLst/>
          </a:prstGeom>
        </p:spPr>
      </p:pic>
      <p:sp>
        <p:nvSpPr>
          <p:cNvPr id="4" name="TextBox 3"/>
          <p:cNvSpPr txBox="1"/>
          <p:nvPr/>
        </p:nvSpPr>
        <p:spPr>
          <a:xfrm>
            <a:off x="962869" y="1139255"/>
            <a:ext cx="7209531" cy="3785652"/>
          </a:xfrm>
          <a:prstGeom prst="rect">
            <a:avLst/>
          </a:prstGeom>
          <a:noFill/>
        </p:spPr>
        <p:txBody>
          <a:bodyPr wrap="square" rtlCol="0">
            <a:spAutoFit/>
          </a:bodyPr>
          <a:lstStyle/>
          <a:p>
            <a:pPr algn="ctr"/>
            <a:r>
              <a:rPr lang="en-US" sz="8000" b="1" dirty="0">
                <a:solidFill>
                  <a:schemeClr val="accent2"/>
                </a:solidFill>
                <a:latin typeface="Calibri" panose="020F0502020204030204" pitchFamily="34" charset="0"/>
              </a:rPr>
              <a:t>JUDO IN A TC: ALMOST A FAIRY TALE </a:t>
            </a:r>
            <a:endParaRPr lang="el-GR" sz="80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44537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89" y="1124744"/>
            <a:ext cx="3546844" cy="5328592"/>
          </a:xfrm>
          <a:prstGeom prst="rect">
            <a:avLst/>
          </a:prstGeom>
        </p:spPr>
      </p:pic>
    </p:spTree>
    <p:extLst>
      <p:ext uri="{BB962C8B-B14F-4D97-AF65-F5344CB8AC3E}">
        <p14:creationId xmlns:p14="http://schemas.microsoft.com/office/powerpoint/2010/main" val="378116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9825" b="9825"/>
          <a:stretch>
            <a:fillRect/>
          </a:stretch>
        </p:blipFill>
        <p:spPr>
          <a:xfrm>
            <a:off x="611560" y="1196752"/>
            <a:ext cx="7992888" cy="4815477"/>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1"/>
          <p:cNvSpPr>
            <a:spLocks noGrp="1"/>
          </p:cNvSpPr>
          <p:nvPr>
            <p:ph type="body" sz="quarter" idx="14"/>
          </p:nvPr>
        </p:nvSpPr>
        <p:spPr>
          <a:xfrm>
            <a:off x="611560" y="624867"/>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spTree>
    <p:extLst>
      <p:ext uri="{BB962C8B-B14F-4D97-AF65-F5344CB8AC3E}">
        <p14:creationId xmlns:p14="http://schemas.microsoft.com/office/powerpoint/2010/main" val="203139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971600" y="3789040"/>
            <a:ext cx="7119593" cy="23807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ÎÏÎ¿ÏÎ­Î»ÎµÏÎ¼Î± ÎµÎ¹ÎºÏÎ½Î±Ï Î³Î¹Î± narconom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3601" y="377171"/>
            <a:ext cx="2160240" cy="330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52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9825" b="9825"/>
          <a:stretch>
            <a:fillRect/>
          </a:stretch>
        </p:blipFill>
        <p:spPr>
          <a:xfrm>
            <a:off x="467544" y="1124744"/>
            <a:ext cx="8149056" cy="4986942"/>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1"/>
          <p:cNvSpPr>
            <a:spLocks noGrp="1"/>
          </p:cNvSpPr>
          <p:nvPr>
            <p:ph type="body" sz="quarter" idx="14"/>
          </p:nvPr>
        </p:nvSpPr>
        <p:spPr>
          <a:xfrm>
            <a:off x="611560" y="53686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spTree>
    <p:extLst>
      <p:ext uri="{BB962C8B-B14F-4D97-AF65-F5344CB8AC3E}">
        <p14:creationId xmlns:p14="http://schemas.microsoft.com/office/powerpoint/2010/main" val="1730293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9825" b="9825"/>
          <a:stretch>
            <a:fillRect/>
          </a:stretch>
        </p:blipFill>
        <p:spPr>
          <a:xfrm>
            <a:off x="498174" y="1268760"/>
            <a:ext cx="8127446"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1"/>
          <p:cNvSpPr>
            <a:spLocks noGrp="1"/>
          </p:cNvSpPr>
          <p:nvPr>
            <p:ph type="body" sz="quarter" idx="14"/>
          </p:nvPr>
        </p:nvSpPr>
        <p:spPr>
          <a:xfrm>
            <a:off x="611560" y="548680"/>
            <a:ext cx="7110063" cy="568115"/>
          </a:xfrm>
        </p:spPr>
        <p:txBody>
          <a:bodyPr>
            <a:normAutofit/>
          </a:bodyPr>
          <a:lstStyle/>
          <a:p>
            <a:r>
              <a:rPr lang="en-US" dirty="0">
                <a:latin typeface="Calibri" panose="020F0502020204030204" pitchFamily="34" charset="0"/>
              </a:rPr>
              <a:t>THERAPEUTIC  community</a:t>
            </a:r>
            <a:endParaRPr lang="el-GR" dirty="0">
              <a:latin typeface="Calibri" panose="020F0502020204030204" pitchFamily="34" charset="0"/>
            </a:endParaRPr>
          </a:p>
        </p:txBody>
      </p:sp>
    </p:spTree>
    <p:extLst>
      <p:ext uri="{BB962C8B-B14F-4D97-AF65-F5344CB8AC3E}">
        <p14:creationId xmlns:p14="http://schemas.microsoft.com/office/powerpoint/2010/main" val="278943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332656"/>
            <a:ext cx="3845883" cy="6192688"/>
          </a:xfrm>
          <a:prstGeom prst="rect">
            <a:avLst/>
          </a:prstGeom>
        </p:spPr>
      </p:pic>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73878"/>
            <a:ext cx="2612140" cy="4451266"/>
          </a:xfrm>
          <a:prstGeom prst="rect">
            <a:avLst/>
          </a:prstGeom>
        </p:spPr>
      </p:pic>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4077072"/>
            <a:ext cx="3312368" cy="2187764"/>
          </a:xfrm>
          <a:prstGeom prst="rect">
            <a:avLst/>
          </a:prstGeom>
        </p:spPr>
      </p:pic>
    </p:spTree>
    <p:extLst>
      <p:ext uri="{BB962C8B-B14F-4D97-AF65-F5344CB8AC3E}">
        <p14:creationId xmlns:p14="http://schemas.microsoft.com/office/powerpoint/2010/main" val="1702701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4"/>
          </p:nvPr>
        </p:nvSpPr>
        <p:spPr>
          <a:xfrm>
            <a:off x="611560" y="1484784"/>
            <a:ext cx="7110063" cy="568115"/>
          </a:xfrm>
        </p:spPr>
        <p:txBody>
          <a:bodyPr>
            <a:noAutofit/>
          </a:bodyPr>
          <a:lstStyle/>
          <a:p>
            <a:r>
              <a:rPr lang="en-US" sz="3000" b="0" dirty="0">
                <a:solidFill>
                  <a:schemeClr val="tx2"/>
                </a:solidFill>
                <a:latin typeface="Calibri" panose="020F0502020204030204" pitchFamily="34" charset="0"/>
              </a:rPr>
              <a:t>idiot</a:t>
            </a:r>
            <a:endParaRPr lang="el-GR" sz="3000" dirty="0"/>
          </a:p>
        </p:txBody>
      </p:sp>
      <p:sp>
        <p:nvSpPr>
          <p:cNvPr id="3" name="Θέση κειμένου 2"/>
          <p:cNvSpPr>
            <a:spLocks noGrp="1"/>
          </p:cNvSpPr>
          <p:nvPr>
            <p:ph type="body" idx="1"/>
          </p:nvPr>
        </p:nvSpPr>
        <p:spPr>
          <a:xfrm>
            <a:off x="971600" y="2420888"/>
            <a:ext cx="7344816" cy="1800200"/>
          </a:xfrm>
        </p:spPr>
        <p:txBody>
          <a:bodyPr>
            <a:normAutofit/>
          </a:bodyPr>
          <a:lstStyle/>
          <a:p>
            <a:r>
              <a:rPr lang="en-US" sz="3200" b="0" dirty="0">
                <a:solidFill>
                  <a:schemeClr val="tx2"/>
                </a:solidFill>
                <a:latin typeface="Calibri" panose="020F0502020204030204" pitchFamily="34" charset="0"/>
              </a:rPr>
              <a:t>the word "idiot" comes from the Greek </a:t>
            </a:r>
            <a:r>
              <a:rPr lang="el-GR" sz="3200" b="0" dirty="0" err="1">
                <a:solidFill>
                  <a:schemeClr val="tx2"/>
                </a:solidFill>
                <a:latin typeface="Calibri" panose="020F0502020204030204" pitchFamily="34" charset="0"/>
              </a:rPr>
              <a:t>ἰδιώτης</a:t>
            </a:r>
            <a:r>
              <a:rPr lang="en-US" sz="3200" b="0" dirty="0">
                <a:solidFill>
                  <a:schemeClr val="tx2"/>
                </a:solidFill>
                <a:latin typeface="Calibri" panose="020F0502020204030204" pitchFamily="34" charset="0"/>
              </a:rPr>
              <a:t>, </a:t>
            </a:r>
            <a:r>
              <a:rPr lang="en-US" sz="3200" b="0" dirty="0" err="1">
                <a:solidFill>
                  <a:schemeClr val="tx2"/>
                </a:solidFill>
                <a:latin typeface="Calibri" panose="020F0502020204030204" pitchFamily="34" charset="0"/>
              </a:rPr>
              <a:t>idiōtēs</a:t>
            </a:r>
            <a:r>
              <a:rPr lang="en-US" sz="3200" b="0" dirty="0">
                <a:solidFill>
                  <a:schemeClr val="tx2"/>
                </a:solidFill>
                <a:latin typeface="Calibri" panose="020F0502020204030204" pitchFamily="34" charset="0"/>
              </a:rPr>
              <a:t> 'a private person, individual', 'a private citizen'  </a:t>
            </a:r>
            <a:endParaRPr lang="el-GR" sz="3200" b="0" dirty="0">
              <a:solidFill>
                <a:schemeClr val="tx2"/>
              </a:solidFill>
              <a:latin typeface="Calibri" panose="020F0502020204030204" pitchFamily="34" charset="0"/>
            </a:endParaRPr>
          </a:p>
          <a:p>
            <a:endParaRPr lang="el-GR" dirty="0">
              <a:latin typeface="Calibri" panose="020F0502020204030204" pitchFamily="34" charset="0"/>
            </a:endParaRPr>
          </a:p>
        </p:txBody>
      </p:sp>
    </p:spTree>
    <p:extLst>
      <p:ext uri="{BB962C8B-B14F-4D97-AF65-F5344CB8AC3E}">
        <p14:creationId xmlns:p14="http://schemas.microsoft.com/office/powerpoint/2010/main" val="3541866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437112"/>
            <a:ext cx="2969391" cy="1989021"/>
          </a:xfrm>
          <a:prstGeom prst="rect">
            <a:avLst/>
          </a:prstGeom>
        </p:spPr>
      </p:pic>
      <p:sp>
        <p:nvSpPr>
          <p:cNvPr id="88066" name="Rectangle 2"/>
          <p:cNvSpPr>
            <a:spLocks noGrp="1" noChangeArrowheads="1"/>
          </p:cNvSpPr>
          <p:nvPr>
            <p:ph type="title"/>
          </p:nvPr>
        </p:nvSpPr>
        <p:spPr>
          <a:xfrm>
            <a:off x="755576" y="548680"/>
            <a:ext cx="7024744" cy="685880"/>
          </a:xfrm>
        </p:spPr>
        <p:txBody>
          <a:bodyPr/>
          <a:lstStyle/>
          <a:p>
            <a:r>
              <a:rPr lang="en-US" altLang="el-GR" sz="3300" dirty="0">
                <a:latin typeface="Calibri" pitchFamily="34" charset="0"/>
              </a:rPr>
              <a:t>  </a:t>
            </a:r>
            <a:r>
              <a:rPr lang="en-US" altLang="el-GR" sz="3600" dirty="0">
                <a:latin typeface="Calibri" pitchFamily="34" charset="0"/>
              </a:rPr>
              <a:t>A final word</a:t>
            </a:r>
            <a:endParaRPr lang="el-GR" altLang="el-GR" sz="3600" dirty="0">
              <a:latin typeface="Calibri" pitchFamily="34" charset="0"/>
            </a:endParaRPr>
          </a:p>
        </p:txBody>
      </p:sp>
      <p:sp>
        <p:nvSpPr>
          <p:cNvPr id="88067" name="Rectangle 3"/>
          <p:cNvSpPr>
            <a:spLocks noGrp="1" noChangeArrowheads="1"/>
          </p:cNvSpPr>
          <p:nvPr>
            <p:ph type="body" idx="1"/>
          </p:nvPr>
        </p:nvSpPr>
        <p:spPr>
          <a:xfrm>
            <a:off x="853807" y="1268760"/>
            <a:ext cx="7381440" cy="2877429"/>
          </a:xfrm>
        </p:spPr>
        <p:txBody>
          <a:bodyPr>
            <a:normAutofit fontScale="85000" lnSpcReduction="20000"/>
          </a:bodyPr>
          <a:lstStyle/>
          <a:p>
            <a:pPr marL="68580" indent="0">
              <a:buNone/>
            </a:pPr>
            <a:r>
              <a:rPr lang="en-US" altLang="el-GR" dirty="0"/>
              <a:t> </a:t>
            </a:r>
          </a:p>
          <a:p>
            <a:pPr marL="68580" indent="0">
              <a:buNone/>
            </a:pPr>
            <a:r>
              <a:rPr lang="en-US" altLang="el-GR" sz="3500" dirty="0">
                <a:latin typeface="Calibri" pitchFamily="34" charset="0"/>
              </a:rPr>
              <a:t>the word “therapy” has its roots in Homer</a:t>
            </a:r>
          </a:p>
          <a:p>
            <a:pPr marL="68580" indent="0">
              <a:buNone/>
            </a:pPr>
            <a:endParaRPr lang="en-US" altLang="el-GR" sz="3500" dirty="0">
              <a:latin typeface="Calibri" pitchFamily="34" charset="0"/>
            </a:endParaRPr>
          </a:p>
          <a:p>
            <a:pPr marL="68580" indent="0">
              <a:buNone/>
            </a:pPr>
            <a:r>
              <a:rPr lang="en-US" altLang="el-GR" sz="3500" dirty="0">
                <a:latin typeface="Calibri" pitchFamily="34" charset="0"/>
              </a:rPr>
              <a:t>a therapist  (</a:t>
            </a:r>
            <a:r>
              <a:rPr lang="el-GR" altLang="el-GR" sz="3500" dirty="0">
                <a:latin typeface="Calibri" pitchFamily="34" charset="0"/>
              </a:rPr>
              <a:t>θεράπων) </a:t>
            </a:r>
            <a:r>
              <a:rPr lang="en-US" altLang="el-GR" sz="3500" dirty="0">
                <a:latin typeface="Calibri" pitchFamily="34" charset="0"/>
              </a:rPr>
              <a:t>was the servant of a warrior who used to take care of the warrior’s weapons and was helping him to wear his armor</a:t>
            </a:r>
            <a:endParaRPr lang="el-GR" altLang="el-GR" sz="3500" dirty="0">
              <a:latin typeface="Calibri" pitchFamily="34" charset="0"/>
            </a:endParaRPr>
          </a:p>
        </p:txBody>
      </p:sp>
    </p:spTree>
    <p:extLst>
      <p:ext uri="{BB962C8B-B14F-4D97-AF65-F5344CB8AC3E}">
        <p14:creationId xmlns:p14="http://schemas.microsoft.com/office/powerpoint/2010/main" val="4026091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2545352"/>
          </a:xfrm>
        </p:spPr>
        <p:txBody>
          <a:bodyPr>
            <a:normAutofit/>
          </a:bodyPr>
          <a:lstStyle/>
          <a:p>
            <a:pPr algn="ctr"/>
            <a:r>
              <a:rPr lang="en-US" b="1" dirty="0">
                <a:latin typeface="Calibri" panose="020F0502020204030204" pitchFamily="34" charset="0"/>
              </a:rPr>
              <a:t>thank you!</a:t>
            </a:r>
            <a:br>
              <a:rPr lang="en-US" b="1" dirty="0">
                <a:latin typeface="Calibri" panose="020F0502020204030204" pitchFamily="34" charset="0"/>
              </a:rPr>
            </a:br>
            <a:br>
              <a:rPr lang="en-US" b="1" dirty="0">
                <a:latin typeface="Calibri" panose="020F0502020204030204" pitchFamily="34" charset="0"/>
              </a:rPr>
            </a:br>
            <a:r>
              <a:rPr lang="el-GR" b="1" dirty="0">
                <a:latin typeface="Calibri" panose="020F0502020204030204" pitchFamily="34" charset="0"/>
              </a:rPr>
              <a:t>ευχαριστώ!</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717032"/>
            <a:ext cx="3223260" cy="2613660"/>
          </a:xfrm>
          <a:prstGeom prst="rect">
            <a:avLst/>
          </a:prstGeom>
        </p:spPr>
      </p:pic>
      <p:sp>
        <p:nvSpPr>
          <p:cNvPr id="3" name="Θέση περιεχομένου 2"/>
          <p:cNvSpPr>
            <a:spLocks noGrp="1"/>
          </p:cNvSpPr>
          <p:nvPr>
            <p:ph idx="1"/>
          </p:nvPr>
        </p:nvSpPr>
        <p:spPr>
          <a:xfrm>
            <a:off x="827584" y="5445224"/>
            <a:ext cx="6777317" cy="700665"/>
          </a:xfrm>
        </p:spPr>
        <p:txBody>
          <a:bodyPr/>
          <a:lstStyle/>
          <a:p>
            <a:pPr marL="68580" indent="0">
              <a:buNone/>
            </a:pPr>
            <a:r>
              <a:rPr lang="en-US" dirty="0">
                <a:latin typeface="Calibri" panose="020F0502020204030204" pitchFamily="34" charset="0"/>
              </a:rPr>
              <a:t>phaedon.kal@gmail.com</a:t>
            </a:r>
            <a:endParaRPr lang="el-GR" dirty="0">
              <a:latin typeface="Calibri" panose="020F0502020204030204" pitchFamily="34" charset="0"/>
            </a:endParaRPr>
          </a:p>
        </p:txBody>
      </p:sp>
    </p:spTree>
    <p:extLst>
      <p:ext uri="{BB962C8B-B14F-4D97-AF65-F5344CB8AC3E}">
        <p14:creationId xmlns:p14="http://schemas.microsoft.com/office/powerpoint/2010/main" val="417852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ÎÏÎ¿ÏÎ­Î»ÎµÏÎ¼Î± ÎµÎ¹ÎºÏÎ½Î±Ï Î³Î¹Î± narconom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410" y="404664"/>
            <a:ext cx="2160240" cy="33093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ΓΡΑΜΜΑΤΕΙΑ\Desktop\Εικόνα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93" y="3645024"/>
            <a:ext cx="759817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705621"/>
            <a:ext cx="6264696" cy="5747859"/>
          </a:xfrm>
        </p:spPr>
      </p:pic>
    </p:spTree>
    <p:extLst>
      <p:ext uri="{BB962C8B-B14F-4D97-AF65-F5344CB8AC3E}">
        <p14:creationId xmlns:p14="http://schemas.microsoft.com/office/powerpoint/2010/main" val="21091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GB" dirty="0">
                <a:latin typeface="Calibri" panose="020F0502020204030204" pitchFamily="34" charset="0"/>
              </a:rPr>
              <a:t>UNGASS 2016</a:t>
            </a:r>
          </a:p>
        </p:txBody>
      </p:sp>
      <p:sp>
        <p:nvSpPr>
          <p:cNvPr id="8" name="Text Placeholder 7"/>
          <p:cNvSpPr>
            <a:spLocks noGrp="1"/>
          </p:cNvSpPr>
          <p:nvPr>
            <p:ph type="body" sz="quarter" idx="15"/>
          </p:nvPr>
        </p:nvSpPr>
        <p:spPr>
          <a:xfrm>
            <a:off x="617052" y="1625062"/>
            <a:ext cx="7915387" cy="4329170"/>
          </a:xfrm>
        </p:spPr>
        <p:txBody>
          <a:bodyPr/>
          <a:lstStyle/>
          <a:p>
            <a:r>
              <a:rPr lang="en-GB" dirty="0">
                <a:latin typeface="Calibri" panose="020F0502020204030204" pitchFamily="34" charset="0"/>
              </a:rPr>
              <a:t>The UN General Assembly held a Special Session (UNGASS) on drugs in April 2016</a:t>
            </a:r>
          </a:p>
          <a:p>
            <a:endParaRPr lang="en-GB" dirty="0">
              <a:latin typeface="Calibri" panose="020F0502020204030204" pitchFamily="34" charset="0"/>
            </a:endParaRPr>
          </a:p>
          <a:p>
            <a:r>
              <a:rPr lang="en-GB" dirty="0">
                <a:latin typeface="Calibri" panose="020F0502020204030204" pitchFamily="34" charset="0"/>
              </a:rPr>
              <a:t>The adopted outcome document of UNGASS 2016 is entitled: </a:t>
            </a:r>
          </a:p>
          <a:p>
            <a:pPr marL="0" indent="0">
              <a:buNone/>
            </a:pPr>
            <a:endParaRPr lang="en-GB" dirty="0">
              <a:latin typeface="Calibri" panose="020F0502020204030204" pitchFamily="34" charset="0"/>
            </a:endParaRPr>
          </a:p>
          <a:p>
            <a:pPr marL="0" indent="0" algn="ctr">
              <a:buNone/>
            </a:pPr>
            <a:r>
              <a:rPr lang="en-GB" b="1" i="1" dirty="0">
                <a:solidFill>
                  <a:schemeClr val="accent5"/>
                </a:solidFill>
                <a:latin typeface="Calibri" panose="020F0502020204030204" pitchFamily="34" charset="0"/>
              </a:rPr>
              <a:t>“Our joint commitment to effectively addressing and countering the world drug problem”</a:t>
            </a:r>
          </a:p>
          <a:p>
            <a:endParaRPr lang="en-GB" i="1" dirty="0">
              <a:latin typeface="Calibri" panose="020F0502020204030204" pitchFamily="34" charset="0"/>
            </a:endParaRPr>
          </a:p>
        </p:txBody>
      </p:sp>
    </p:spTree>
    <p:extLst>
      <p:ext uri="{BB962C8B-B14F-4D97-AF65-F5344CB8AC3E}">
        <p14:creationId xmlns:p14="http://schemas.microsoft.com/office/powerpoint/2010/main" val="286249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4294967295"/>
          </p:nvPr>
        </p:nvSpPr>
        <p:spPr>
          <a:xfrm>
            <a:off x="468313" y="981075"/>
            <a:ext cx="8229600" cy="4525963"/>
          </a:xfrm>
        </p:spPr>
        <p:txBody>
          <a:bodyPr/>
          <a:lstStyle/>
          <a:p>
            <a:pPr>
              <a:lnSpc>
                <a:spcPct val="90000"/>
              </a:lnSpc>
              <a:buFont typeface="Wingdings" pitchFamily="2" charset="2"/>
              <a:buNone/>
            </a:pPr>
            <a:r>
              <a:rPr lang="en-US" altLang="el-GR" sz="2400" dirty="0"/>
              <a:t>   </a:t>
            </a:r>
            <a:r>
              <a:rPr lang="en-US" altLang="el-GR" sz="2400" dirty="0">
                <a:latin typeface="Calibri" pitchFamily="34" charset="0"/>
              </a:rPr>
              <a:t>Drug dependence is considered a multi-factorial health disorder that </a:t>
            </a:r>
            <a:r>
              <a:rPr lang="en-US" altLang="el-GR" sz="2400" b="1" dirty="0">
                <a:latin typeface="Calibri" pitchFamily="34" charset="0"/>
              </a:rPr>
              <a:t>often</a:t>
            </a:r>
            <a:r>
              <a:rPr lang="en-US" altLang="el-GR" sz="2400" dirty="0">
                <a:latin typeface="Calibri" pitchFamily="34" charset="0"/>
              </a:rPr>
              <a:t> follows the course of a relapsing and remitting chronic disease. Unfortunately in many societies drug dependence is still not recognized as a health problem and many people suffering from it are stigmatized and have no access to treatment and rehabilitation. Over recent years, the </a:t>
            </a:r>
            <a:r>
              <a:rPr lang="en-US" altLang="el-GR" sz="2400" b="1" dirty="0">
                <a:latin typeface="Calibri" pitchFamily="34" charset="0"/>
              </a:rPr>
              <a:t>biopsychosocial</a:t>
            </a:r>
            <a:r>
              <a:rPr lang="en-US" altLang="el-GR" sz="2400" dirty="0">
                <a:latin typeface="Calibri" pitchFamily="34" charset="0"/>
              </a:rPr>
              <a:t> model has recognized drug dependence as a multifaceted problem requiring the expertise of many disciplines. A health sciences multidisciplinary approach can be applied to research, prevention and treatment.</a:t>
            </a:r>
            <a:endParaRPr lang="el-GR" altLang="el-GR" sz="2400" dirty="0">
              <a:latin typeface="Calibri" pitchFamily="34" charset="0"/>
            </a:endParaRPr>
          </a:p>
          <a:p>
            <a:pPr>
              <a:lnSpc>
                <a:spcPct val="90000"/>
              </a:lnSpc>
              <a:buFont typeface="Wingdings" pitchFamily="2" charset="2"/>
              <a:buNone/>
            </a:pPr>
            <a:r>
              <a:rPr lang="en-US" altLang="el-GR" sz="2400" dirty="0">
                <a:latin typeface="Calibri" pitchFamily="34" charset="0"/>
              </a:rPr>
              <a:t>  </a:t>
            </a:r>
          </a:p>
          <a:p>
            <a:pPr>
              <a:lnSpc>
                <a:spcPct val="90000"/>
              </a:lnSpc>
              <a:buFont typeface="Wingdings" pitchFamily="2" charset="2"/>
              <a:buNone/>
            </a:pPr>
            <a:r>
              <a:rPr lang="en-US" altLang="el-GR" sz="2400" dirty="0">
                <a:latin typeface="Calibri" pitchFamily="34" charset="0"/>
              </a:rPr>
              <a:t>                                                                 (Source: UNODC 2009)</a:t>
            </a:r>
            <a:endParaRPr lang="el-GR" altLang="el-GR" sz="2400" dirty="0">
              <a:latin typeface="Calibri" pitchFamily="34" charset="0"/>
            </a:endParaRPr>
          </a:p>
        </p:txBody>
      </p:sp>
    </p:spTree>
    <p:extLst>
      <p:ext uri="{BB962C8B-B14F-4D97-AF65-F5344CB8AC3E}">
        <p14:creationId xmlns:p14="http://schemas.microsoft.com/office/powerpoint/2010/main" val="273804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ftc.org/wps/wp-content/uploads/2017/02/WFTC-New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2857500" cy="1047751"/>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076056" y="35332"/>
            <a:ext cx="2155975" cy="369332"/>
          </a:xfrm>
          <a:prstGeom prst="rect">
            <a:avLst/>
          </a:prstGeom>
        </p:spPr>
        <p:txBody>
          <a:bodyPr wrap="none">
            <a:spAutoFit/>
          </a:bodyPr>
          <a:lstStyle/>
          <a:p>
            <a:r>
              <a:rPr lang="en-US" dirty="0">
                <a:solidFill>
                  <a:prstClr val="black"/>
                </a:solidFill>
                <a:latin typeface="Calibri" panose="020F0502020204030204" pitchFamily="34" charset="0"/>
              </a:rPr>
              <a:t>http://wftc.org/wps/</a:t>
            </a:r>
            <a:endParaRPr lang="el-GR" dirty="0">
              <a:solidFill>
                <a:prstClr val="black"/>
              </a:solidFill>
              <a:latin typeface="Calibri" panose="020F0502020204030204" pitchFamily="34" charset="0"/>
            </a:endParaRPr>
          </a:p>
        </p:txBody>
      </p:sp>
      <p:pic>
        <p:nvPicPr>
          <p:cNvPr id="11268" name="Picture 4" descr="http://wftc.org/wps/wp-content/uploads/2017/11/WFTC-Inline-Hero-Images-AB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764704"/>
            <a:ext cx="4536504" cy="1570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683568" y="2590809"/>
            <a:ext cx="7776864" cy="3316232"/>
          </a:xfrm>
          <a:prstGeom prst="rect">
            <a:avLst/>
          </a:prstGeom>
          <a:noFill/>
          <a:ln>
            <a:noFill/>
          </a:ln>
          <a:effec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l-GR" sz="1600" b="1" dirty="0">
                <a:solidFill>
                  <a:srgbClr val="AEB795">
                    <a:lumMod val="50000"/>
                  </a:srgbClr>
                </a:solidFill>
                <a:latin typeface="Calibri" panose="020F0502020204030204" pitchFamily="34" charset="0"/>
              </a:rPr>
              <a:t>THE MISSION OF THE WORLD FEDERATION OF</a:t>
            </a:r>
            <a:r>
              <a:rPr lang="en-US" altLang="el-GR" sz="1600" b="1" dirty="0">
                <a:solidFill>
                  <a:srgbClr val="AEB795">
                    <a:lumMod val="50000"/>
                  </a:srgbClr>
                </a:solidFill>
                <a:latin typeface="Calibri" panose="020F0502020204030204" pitchFamily="34" charset="0"/>
              </a:rPr>
              <a:t> </a:t>
            </a:r>
            <a:r>
              <a:rPr lang="el-GR" altLang="el-GR" sz="1600" b="1" dirty="0">
                <a:solidFill>
                  <a:srgbClr val="AEB795">
                    <a:lumMod val="50000"/>
                  </a:srgbClr>
                </a:solidFill>
                <a:latin typeface="Calibri" panose="020F0502020204030204" pitchFamily="34" charset="0"/>
              </a:rPr>
              <a:t>THERAPEUTIC COMMUNITIES</a:t>
            </a:r>
            <a:endParaRPr lang="en-US" altLang="el-GR" sz="1600" b="1" dirty="0">
              <a:solidFill>
                <a:srgbClr val="AEB795">
                  <a:lumMod val="50000"/>
                </a:srgbClr>
              </a:solidFill>
              <a:latin typeface="Calibri" panose="020F0502020204030204" pitchFamily="34" charset="0"/>
            </a:endParaRPr>
          </a:p>
          <a:p>
            <a:endParaRPr lang="el-GR" altLang="el-GR" sz="1100" b="1" dirty="0">
              <a:solidFill>
                <a:srgbClr val="AEB795">
                  <a:lumMod val="50000"/>
                </a:srgbClr>
              </a:solidFill>
              <a:latin typeface="Calibri" panose="020F0502020204030204" pitchFamily="34" charset="0"/>
            </a:endParaRPr>
          </a:p>
          <a:p>
            <a:pPr eaLnBrk="0" hangingPunct="0"/>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World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Federation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Therapeutic</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Communities</a:t>
            </a:r>
            <a:r>
              <a:rPr lang="el-GR" altLang="el-GR" sz="1100" dirty="0">
                <a:solidFill>
                  <a:srgbClr val="AEB795">
                    <a:lumMod val="50000"/>
                  </a:srgbClr>
                </a:solidFill>
                <a:latin typeface="Calibri" panose="020F0502020204030204" pitchFamily="34" charset="0"/>
              </a:rPr>
              <a:t> (WFTC) </a:t>
            </a:r>
            <a:r>
              <a:rPr lang="el-GR" altLang="el-GR" sz="1100" dirty="0" err="1">
                <a:solidFill>
                  <a:srgbClr val="AEB795">
                    <a:lumMod val="50000"/>
                  </a:srgbClr>
                </a:solidFill>
                <a:latin typeface="Calibri" panose="020F0502020204030204" pitchFamily="34" charset="0"/>
              </a:rPr>
              <a:t>is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international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association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with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goal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uniting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supporting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broad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global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Therapeutic</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Community</a:t>
            </a:r>
            <a:r>
              <a:rPr lang="el-GR" altLang="el-GR" sz="1100" dirty="0">
                <a:solidFill>
                  <a:srgbClr val="AEB795">
                    <a:lumMod val="50000"/>
                  </a:srgbClr>
                </a:solidFill>
                <a:latin typeface="Calibri" panose="020F0502020204030204" pitchFamily="34" charset="0"/>
              </a:rPr>
              <a:t> (TC) </a:t>
            </a:r>
            <a:r>
              <a:rPr lang="el-GR" altLang="el-GR" sz="1100" dirty="0" err="1">
                <a:solidFill>
                  <a:srgbClr val="AEB795">
                    <a:lumMod val="50000"/>
                  </a:srgbClr>
                </a:solidFill>
                <a:latin typeface="Calibri" panose="020F0502020204030204" pitchFamily="34" charset="0"/>
              </a:rPr>
              <a:t>movement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worldwide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all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five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continents</a:t>
            </a:r>
            <a:r>
              <a:rPr lang="el-GR" altLang="el-GR" sz="1100" dirty="0">
                <a:solidFill>
                  <a:srgbClr val="AEB795">
                    <a:lumMod val="50000"/>
                  </a:srgbClr>
                </a:solidFill>
                <a:latin typeface="Calibri" panose="020F0502020204030204" pitchFamily="34" charset="0"/>
              </a:rPr>
              <a:t>). WFTC </a:t>
            </a:r>
            <a:r>
              <a:rPr lang="el-GR" altLang="el-GR" sz="1100" dirty="0" err="1">
                <a:solidFill>
                  <a:srgbClr val="AEB795">
                    <a:lumMod val="50000"/>
                  </a:srgbClr>
                </a:solidFill>
                <a:latin typeface="Calibri" panose="020F0502020204030204" pitchFamily="34" charset="0"/>
              </a:rPr>
              <a:t>provides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sharing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understanding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guidance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cooperation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its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members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broader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society</a:t>
            </a:r>
            <a:r>
              <a:rPr lang="el-GR" altLang="el-GR" sz="1100" dirty="0">
                <a:solidFill>
                  <a:srgbClr val="AEB795">
                    <a:lumMod val="50000"/>
                  </a:srgbClr>
                </a:solidFill>
                <a:latin typeface="Calibri" panose="020F0502020204030204" pitchFamily="34" charset="0"/>
              </a:rPr>
              <a:t>.</a:t>
            </a:r>
          </a:p>
          <a:p>
            <a:pPr eaLnBrk="0" fontAlgn="t" hangingPunct="0"/>
            <a:r>
              <a:rPr lang="el-GR" altLang="el-GR" sz="1100" dirty="0">
                <a:solidFill>
                  <a:srgbClr val="AEB795">
                    <a:lumMod val="50000"/>
                  </a:srgbClr>
                </a:solidFill>
                <a:latin typeface="Calibri" panose="020F0502020204030204" pitchFamily="34" charset="0"/>
              </a:rPr>
              <a:t>                                                                                                                                                                                                          </a:t>
            </a:r>
          </a:p>
          <a:p>
            <a:pPr eaLnBrk="0" hangingPunct="0"/>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occasion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5th WFTC </a:t>
            </a:r>
            <a:r>
              <a:rPr lang="el-GR" altLang="el-GR" sz="1100" dirty="0" err="1">
                <a:solidFill>
                  <a:srgbClr val="AEB795">
                    <a:lumMod val="50000"/>
                  </a:srgbClr>
                </a:solidFill>
                <a:latin typeface="Calibri" panose="020F0502020204030204" pitchFamily="34" charset="0"/>
              </a:rPr>
              <a:t>Institute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celebrated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2016 </a:t>
            </a:r>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Spain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WFTC </a:t>
            </a:r>
            <a:r>
              <a:rPr lang="el-GR" altLang="el-GR" sz="1100" dirty="0" err="1">
                <a:solidFill>
                  <a:srgbClr val="AEB795">
                    <a:lumMod val="50000"/>
                  </a:srgbClr>
                </a:solidFill>
                <a:latin typeface="Calibri" panose="020F0502020204030204" pitchFamily="34" charset="0"/>
              </a:rPr>
              <a:t>adopted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Declaration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Mallorca</a:t>
            </a:r>
            <a:r>
              <a:rPr lang="el-GR" altLang="el-GR" sz="1100" dirty="0">
                <a:solidFill>
                  <a:srgbClr val="AEB795">
                    <a:lumMod val="50000"/>
                  </a:srgbClr>
                </a:solidFill>
                <a:latin typeface="Calibri" panose="020F0502020204030204" pitchFamily="34" charset="0"/>
              </a:rPr>
              <a:t>, a </a:t>
            </a:r>
            <a:r>
              <a:rPr lang="el-GR" altLang="el-GR" sz="1100" dirty="0" err="1">
                <a:solidFill>
                  <a:srgbClr val="AEB795">
                    <a:lumMod val="50000"/>
                  </a:srgbClr>
                </a:solidFill>
                <a:latin typeface="Calibri" panose="020F0502020204030204" pitchFamily="34" charset="0"/>
              </a:rPr>
              <a:t>document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approved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committed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more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than</a:t>
            </a:r>
            <a:r>
              <a:rPr lang="el-GR" altLang="el-GR" sz="1100" dirty="0">
                <a:solidFill>
                  <a:srgbClr val="AEB795">
                    <a:lumMod val="50000"/>
                  </a:srgbClr>
                </a:solidFill>
                <a:latin typeface="Calibri" panose="020F0502020204030204" pitchFamily="34" charset="0"/>
              </a:rPr>
              <a:t> 150 </a:t>
            </a:r>
            <a:r>
              <a:rPr lang="el-GR" altLang="el-GR" sz="1100" dirty="0" err="1">
                <a:solidFill>
                  <a:srgbClr val="AEB795">
                    <a:lumMod val="50000"/>
                  </a:srgbClr>
                </a:solidFill>
                <a:latin typeface="Calibri" panose="020F0502020204030204" pitchFamily="34" charset="0"/>
              </a:rPr>
              <a:t>experts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addiction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TCs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from</a:t>
            </a:r>
            <a:r>
              <a:rPr lang="el-GR" altLang="el-GR" sz="1100" dirty="0">
                <a:solidFill>
                  <a:srgbClr val="AEB795">
                    <a:lumMod val="50000"/>
                  </a:srgbClr>
                </a:solidFill>
                <a:latin typeface="Calibri" panose="020F0502020204030204" pitchFamily="34" charset="0"/>
              </a:rPr>
              <a:t> 26 </a:t>
            </a:r>
            <a:r>
              <a:rPr lang="el-GR" altLang="el-GR" sz="1100" dirty="0" err="1">
                <a:solidFill>
                  <a:srgbClr val="AEB795">
                    <a:lumMod val="50000"/>
                  </a:srgbClr>
                </a:solidFill>
                <a:latin typeface="Calibri" panose="020F0502020204030204" pitchFamily="34" charset="0"/>
              </a:rPr>
              <a:t>countries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document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has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been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built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based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actions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recommendations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agreements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from</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primary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care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treatment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recovery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social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a:t>
            </a:r>
            <a:r>
              <a:rPr lang="el-GR" altLang="el-GR" sz="1100" dirty="0">
                <a:solidFill>
                  <a:srgbClr val="AEB795">
                    <a:lumMod val="50000"/>
                  </a:srgbClr>
                </a:solidFill>
                <a:latin typeface="Calibri" panose="020F0502020204030204" pitchFamily="34" charset="0"/>
              </a:rPr>
              <a:t>-</a:t>
            </a:r>
            <a:r>
              <a:rPr lang="el-GR" altLang="el-GR" sz="1100" dirty="0" err="1">
                <a:solidFill>
                  <a:srgbClr val="AEB795">
                    <a:lumMod val="50000"/>
                  </a:srgbClr>
                </a:solidFill>
                <a:latin typeface="Calibri" panose="020F0502020204030204" pitchFamily="34" charset="0"/>
              </a:rPr>
              <a:t>integration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drug</a:t>
            </a:r>
            <a:r>
              <a:rPr lang="el-GR" altLang="el-GR" sz="1100" dirty="0">
                <a:solidFill>
                  <a:srgbClr val="AEB795">
                    <a:lumMod val="50000"/>
                  </a:srgbClr>
                </a:solidFill>
                <a:latin typeface="Calibri" panose="020F0502020204030204" pitchFamily="34" charset="0"/>
              </a:rPr>
              <a:t>-</a:t>
            </a:r>
            <a:r>
              <a:rPr lang="el-GR" altLang="el-GR" sz="1100" dirty="0" err="1">
                <a:solidFill>
                  <a:srgbClr val="AEB795">
                    <a:lumMod val="50000"/>
                  </a:srgbClr>
                </a:solidFill>
                <a:latin typeface="Calibri" panose="020F0502020204030204" pitchFamily="34" charset="0"/>
              </a:rPr>
              <a:t>dependent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population</a:t>
            </a:r>
            <a:r>
              <a:rPr lang="el-GR" altLang="el-GR" sz="1100" dirty="0">
                <a:solidFill>
                  <a:srgbClr val="AEB795">
                    <a:lumMod val="50000"/>
                  </a:srgbClr>
                </a:solidFill>
                <a:latin typeface="Calibri" panose="020F0502020204030204" pitchFamily="34" charset="0"/>
              </a:rPr>
              <a:t> – </a:t>
            </a:r>
            <a:r>
              <a:rPr lang="el-GR" altLang="el-GR" sz="1100" dirty="0" err="1">
                <a:solidFill>
                  <a:srgbClr val="AEB795">
                    <a:lumMod val="50000"/>
                  </a:srgbClr>
                </a:solidFill>
                <a:latin typeface="Calibri" panose="020F0502020204030204" pitchFamily="34" charset="0"/>
              </a:rPr>
              <a:t>including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drug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prevention</a:t>
            </a:r>
            <a:r>
              <a:rPr lang="el-GR" altLang="el-GR" sz="1100" dirty="0">
                <a:solidFill>
                  <a:srgbClr val="AEB795">
                    <a:lumMod val="50000"/>
                  </a:srgbClr>
                </a:solidFill>
                <a:latin typeface="Calibri" panose="020F0502020204030204" pitchFamily="34" charset="0"/>
              </a:rPr>
              <a:t> –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recognizes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Therapeutic</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Community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one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most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effective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approaches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for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rehabilitation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recovery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of</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persons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with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addiction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their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families</a:t>
            </a:r>
            <a:r>
              <a:rPr lang="el-GR" altLang="el-GR" sz="1100" dirty="0">
                <a:solidFill>
                  <a:srgbClr val="AEB795">
                    <a:lumMod val="50000"/>
                  </a:srgbClr>
                </a:solidFill>
                <a:latin typeface="Calibri" panose="020F0502020204030204" pitchFamily="34" charset="0"/>
              </a:rPr>
              <a:t>.</a:t>
            </a:r>
          </a:p>
          <a:p>
            <a:pPr eaLnBrk="0" hangingPunct="0"/>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Declaration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serves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guiding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principles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for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WFTC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its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members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expected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implemented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until</a:t>
            </a:r>
            <a:r>
              <a:rPr lang="el-GR" altLang="el-GR" sz="1100" dirty="0">
                <a:solidFill>
                  <a:srgbClr val="AEB795">
                    <a:lumMod val="50000"/>
                  </a:srgbClr>
                </a:solidFill>
                <a:latin typeface="Calibri" panose="020F0502020204030204" pitchFamily="34" charset="0"/>
              </a:rPr>
              <a:t> 2026. </a:t>
            </a:r>
            <a:r>
              <a:rPr lang="el-GR" altLang="el-GR" sz="1100" dirty="0" err="1">
                <a:solidFill>
                  <a:srgbClr val="AEB795">
                    <a:lumMod val="50000"/>
                  </a:srgbClr>
                </a:solidFill>
                <a:latin typeface="Calibri" panose="020F0502020204030204" pitchFamily="34" charset="0"/>
              </a:rPr>
              <a:t>Its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content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grounded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following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standards</a:t>
            </a:r>
            <a:r>
              <a:rPr lang="el-GR" altLang="el-GR" sz="1100" dirty="0">
                <a:solidFill>
                  <a:srgbClr val="AEB795">
                    <a:lumMod val="50000"/>
                  </a:srgbClr>
                </a:solidFill>
                <a:latin typeface="Calibri" panose="020F0502020204030204" pitchFamily="34" charset="0"/>
              </a:rPr>
              <a:t>:</a:t>
            </a:r>
          </a:p>
          <a:p>
            <a:pPr eaLnBrk="0" hangingPunct="0"/>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Commitment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People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seeking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provide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best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service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persons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with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addition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their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families</a:t>
            </a:r>
            <a:r>
              <a:rPr lang="el-GR" altLang="el-GR" sz="1100" dirty="0">
                <a:solidFill>
                  <a:srgbClr val="AEB795">
                    <a:lumMod val="50000"/>
                  </a:srgbClr>
                </a:solidFill>
                <a:latin typeface="Calibri" panose="020F0502020204030204" pitchFamily="34" charset="0"/>
              </a:rPr>
              <a:t>.</a:t>
            </a:r>
            <a:br>
              <a:rPr lang="el-GR" altLang="el-GR" sz="1100" dirty="0">
                <a:solidFill>
                  <a:srgbClr val="AEB795">
                    <a:lumMod val="50000"/>
                  </a:srgbClr>
                </a:solidFill>
                <a:latin typeface="Calibri" panose="020F0502020204030204" pitchFamily="34" charset="0"/>
              </a:rPr>
            </a:b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Innovation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increasing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effectiveness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based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research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evidence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best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practices</a:t>
            </a:r>
            <a:r>
              <a:rPr lang="el-GR" altLang="el-GR" sz="1100" dirty="0">
                <a:solidFill>
                  <a:srgbClr val="AEB795">
                    <a:lumMod val="50000"/>
                  </a:srgbClr>
                </a:solidFill>
                <a:latin typeface="Calibri" panose="020F0502020204030204" pitchFamily="34" charset="0"/>
              </a:rPr>
              <a:t>.</a:t>
            </a:r>
            <a:br>
              <a:rPr lang="el-GR" altLang="el-GR" sz="1100" dirty="0">
                <a:solidFill>
                  <a:srgbClr val="AEB795">
                    <a:lumMod val="50000"/>
                  </a:srgbClr>
                </a:solidFill>
                <a:latin typeface="Calibri" panose="020F0502020204030204" pitchFamily="34" charset="0"/>
              </a:rPr>
            </a:b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Participation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supporting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participatory</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transparent</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processes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for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decision</a:t>
            </a:r>
            <a:r>
              <a:rPr lang="el-GR" altLang="el-GR" sz="1100" dirty="0">
                <a:solidFill>
                  <a:srgbClr val="AEB795">
                    <a:lumMod val="50000"/>
                  </a:srgbClr>
                </a:solidFill>
                <a:latin typeface="Calibri" panose="020F0502020204030204" pitchFamily="34" charset="0"/>
              </a:rPr>
              <a:t>-</a:t>
            </a:r>
            <a:r>
              <a:rPr lang="el-GR" altLang="el-GR" sz="1100" dirty="0" err="1">
                <a:solidFill>
                  <a:srgbClr val="AEB795">
                    <a:lumMod val="50000"/>
                  </a:srgbClr>
                </a:solidFill>
                <a:latin typeface="Calibri" panose="020F0502020204030204" pitchFamily="34" charset="0"/>
              </a:rPr>
              <a:t>making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this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field</a:t>
            </a:r>
            <a:r>
              <a:rPr lang="el-GR" altLang="el-GR" sz="1100" dirty="0">
                <a:solidFill>
                  <a:srgbClr val="AEB795">
                    <a:lumMod val="50000"/>
                  </a:srgbClr>
                </a:solidFill>
                <a:latin typeface="Calibri" panose="020F0502020204030204" pitchFamily="34" charset="0"/>
              </a:rPr>
              <a:t>.</a:t>
            </a:r>
            <a:br>
              <a:rPr lang="el-GR" altLang="el-GR" sz="1100" dirty="0">
                <a:solidFill>
                  <a:srgbClr val="AEB795">
                    <a:lumMod val="50000"/>
                  </a:srgbClr>
                </a:solidFill>
                <a:latin typeface="Calibri" panose="020F0502020204030204" pitchFamily="34" charset="0"/>
              </a:rPr>
            </a:b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Achievable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proposing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concrete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clear</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measurable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actions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with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realistic</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applicable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and</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affordable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conclusions</a:t>
            </a:r>
            <a:r>
              <a:rPr lang="el-GR" altLang="el-GR" sz="1100" dirty="0">
                <a:solidFill>
                  <a:srgbClr val="AEB795">
                    <a:lumMod val="50000"/>
                  </a:srgbClr>
                </a:solidFill>
                <a:latin typeface="Calibri" panose="020F0502020204030204" pitchFamily="34" charset="0"/>
              </a:rPr>
              <a:t>.</a:t>
            </a:r>
            <a:br>
              <a:rPr lang="el-GR" altLang="el-GR" sz="1100" dirty="0">
                <a:solidFill>
                  <a:srgbClr val="AEB795">
                    <a:lumMod val="50000"/>
                  </a:srgbClr>
                </a:solidFill>
                <a:latin typeface="Calibri" panose="020F0502020204030204" pitchFamily="34" charset="0"/>
              </a:rPr>
            </a:b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Willingness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to</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Disseminate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seeing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value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in</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sharing</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this</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knowledge</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with</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all</a:t>
            </a:r>
            <a:r>
              <a:rPr lang="el-GR" altLang="el-GR" sz="1100" dirty="0">
                <a:solidFill>
                  <a:srgbClr val="AEB795">
                    <a:lumMod val="50000"/>
                  </a:srgbClr>
                </a:solidFill>
                <a:latin typeface="Calibri" panose="020F0502020204030204" pitchFamily="34" charset="0"/>
              </a:rPr>
              <a:t> </a:t>
            </a:r>
            <a:r>
              <a:rPr lang="el-GR" altLang="el-GR" sz="1100" dirty="0" err="1">
                <a:solidFill>
                  <a:srgbClr val="AEB795">
                    <a:lumMod val="50000"/>
                  </a:srgbClr>
                </a:solidFill>
                <a:latin typeface="Calibri" panose="020F0502020204030204" pitchFamily="34" charset="0"/>
              </a:rPr>
              <a:t>stakeholders</a:t>
            </a:r>
            <a:r>
              <a:rPr lang="el-GR" altLang="el-GR" sz="1100" dirty="0">
                <a:solidFill>
                  <a:srgbClr val="AEB795">
                    <a:lumMod val="50000"/>
                  </a:srgbClr>
                </a:solidFill>
                <a:latin typeface="Calibri" panose="020F0502020204030204" pitchFamily="34" charset="0"/>
              </a:rPr>
              <a:t>.</a:t>
            </a:r>
          </a:p>
        </p:txBody>
      </p:sp>
      <p:pic>
        <p:nvPicPr>
          <p:cNvPr id="11270" name="Picture 6" descr="http://wftc.org/wps/wp-content/uploads/2017/12/WFTC-Inli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7665"/>
            <a:ext cx="3168352" cy="126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87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1456</Words>
  <Application>Microsoft Office PowerPoint</Application>
  <PresentationFormat>On-screen Show (4:3)</PresentationFormat>
  <Paragraphs>222</Paragraphs>
  <Slides>45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ゴシック</vt:lpstr>
      <vt:lpstr>MS PGothic</vt:lpstr>
      <vt:lpstr>Arial</vt:lpstr>
      <vt:lpstr>Calibri</vt:lpstr>
      <vt:lpstr>Century Gothic</vt:lpstr>
      <vt:lpstr>Times New Roman</vt:lpstr>
      <vt:lpstr>Wingdings</vt:lpstr>
      <vt:lpstr>Wingdings 2</vt:lpstr>
      <vt:lpstr>Austin</vt:lpstr>
      <vt:lpstr>THERAPEUTIC COMMUNITIES: ORIGINS </vt:lpstr>
      <vt:lpstr>Aristotle’s principals of public speaking</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Real TC Pioneers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final word</vt:lpstr>
      <vt:lpstr>thank you!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DRUG DEMAND REDUCTION STRATEGIES</dc:title>
  <dc:creator>ΓΡΑΜΜΑΤΕΙΑ</dc:creator>
  <cp:lastModifiedBy>admin</cp:lastModifiedBy>
  <cp:revision>75</cp:revision>
  <cp:lastPrinted>2020-03-16T11:02:37Z</cp:lastPrinted>
  <dcterms:created xsi:type="dcterms:W3CDTF">2017-05-19T11:04:47Z</dcterms:created>
  <dcterms:modified xsi:type="dcterms:W3CDTF">2025-12-04T17:51:42Z</dcterms:modified>
</cp:coreProperties>
</file>